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5" r:id="rId1"/>
  </p:sldMasterIdLst>
  <p:notesMasterIdLst>
    <p:notesMasterId r:id="rId17"/>
  </p:notesMasterIdLst>
  <p:sldIdLst>
    <p:sldId id="359" r:id="rId2"/>
    <p:sldId id="396" r:id="rId3"/>
    <p:sldId id="395" r:id="rId4"/>
    <p:sldId id="326" r:id="rId5"/>
    <p:sldId id="398" r:id="rId6"/>
    <p:sldId id="382" r:id="rId7"/>
    <p:sldId id="383" r:id="rId8"/>
    <p:sldId id="363" r:id="rId9"/>
    <p:sldId id="377" r:id="rId10"/>
    <p:sldId id="399" r:id="rId11"/>
    <p:sldId id="333" r:id="rId12"/>
    <p:sldId id="373" r:id="rId13"/>
    <p:sldId id="392" r:id="rId14"/>
    <p:sldId id="394" r:id="rId15"/>
    <p:sldId id="376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F8345"/>
    <a:srgbClr val="CC97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449" autoAdjust="0"/>
    <p:restoredTop sz="86437" autoAdjust="0"/>
  </p:normalViewPr>
  <p:slideViewPr>
    <p:cSldViewPr>
      <p:cViewPr>
        <p:scale>
          <a:sx n="75" d="100"/>
          <a:sy n="75" d="100"/>
        </p:scale>
        <p:origin x="-2070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198719316339459"/>
          <c:y val="2.6417626173003212E-2"/>
          <c:w val="0.86654727645797613"/>
          <c:h val="0.65341057794277602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</c:v>
                </c:pt>
                <c:pt idx="1">
                  <c:v>56.4</c:v>
                </c:pt>
                <c:pt idx="2">
                  <c:v>67.099999999999994</c:v>
                </c:pt>
                <c:pt idx="3">
                  <c:v>66.3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dLbls>
            <c:dLbl>
              <c:idx val="0"/>
              <c:layout>
                <c:manualLayout>
                  <c:x val="-1.0642974535396461E-2"/>
                  <c:y val="6.1729252305299395E-2"/>
                </c:manualLayout>
              </c:layout>
              <c:showVal val="1"/>
            </c:dLbl>
            <c:dLbl>
              <c:idx val="2"/>
              <c:layout>
                <c:manualLayout>
                  <c:x val="-1.3683824402652645E-2"/>
                  <c:y val="5.070617153649614E-2"/>
                </c:manualLayout>
              </c:layout>
              <c:showVal val="1"/>
            </c:dLbl>
            <c:dLbl>
              <c:idx val="3"/>
              <c:layout>
                <c:manualLayout>
                  <c:x val="-4.5612748008842024E-3"/>
                  <c:y val="5.0706171536496161E-2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0.8</c:v>
                </c:pt>
                <c:pt idx="1">
                  <c:v>1.2</c:v>
                </c:pt>
                <c:pt idx="2">
                  <c:v>1.2</c:v>
                </c:pt>
                <c:pt idx="3">
                  <c:v>1.2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dLbls>
            <c:dLbl>
              <c:idx val="1"/>
              <c:layout>
                <c:manualLayout>
                  <c:x val="-4.5612748008842024E-3"/>
                  <c:y val="4.3228842828550482E-2"/>
                </c:manualLayout>
              </c:layout>
              <c:showVal val="1"/>
            </c:dLbl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dPt>
            <c:idx val="1"/>
            <c:spPr>
              <a:ln>
                <a:solidFill>
                  <a:srgbClr val="00B050"/>
                </a:solidFill>
              </a:ln>
            </c:spPr>
          </c:dPt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21.7</c:v>
                </c:pt>
                <c:pt idx="1">
                  <c:v>6</c:v>
                </c:pt>
                <c:pt idx="2">
                  <c:v>4.3</c:v>
                </c:pt>
                <c:pt idx="3">
                  <c:v>4.4000000000000004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30.6</c:v>
                </c:pt>
                <c:pt idx="1">
                  <c:v>35.299999999999997</c:v>
                </c:pt>
                <c:pt idx="2">
                  <c:v>17</c:v>
                </c:pt>
                <c:pt idx="3">
                  <c:v>17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0.3</c:v>
                </c:pt>
                <c:pt idx="1">
                  <c:v>0.3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cylinder"/>
        <c:axId val="48068096"/>
        <c:axId val="48069632"/>
        <c:axId val="0"/>
      </c:bar3DChart>
      <c:catAx>
        <c:axId val="4806809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48069632"/>
        <c:crosses val="autoZero"/>
        <c:auto val="1"/>
        <c:lblAlgn val="ctr"/>
        <c:lblOffset val="100"/>
      </c:catAx>
      <c:valAx>
        <c:axId val="48069632"/>
        <c:scaling>
          <c:orientation val="minMax"/>
          <c:max val="100"/>
          <c:min val="0"/>
        </c:scaling>
        <c:delete val="1"/>
        <c:axPos val="b"/>
        <c:majorGridlines/>
        <c:numFmt formatCode="General" sourceLinked="1"/>
        <c:tickLblPos val="nextTo"/>
        <c:crossAx val="48068096"/>
        <c:crosses val="autoZero"/>
        <c:crossBetween val="between"/>
        <c:majorUnit val="10"/>
        <c:minorUnit val="10"/>
      </c:valAx>
    </c:plotArea>
    <c:legend>
      <c:legendPos val="b"/>
      <c:layout>
        <c:manualLayout>
          <c:xMode val="edge"/>
          <c:yMode val="edge"/>
          <c:x val="2.6058559865029803E-2"/>
          <c:y val="0.67969985502296904"/>
          <c:w val="0.61016101180328663"/>
          <c:h val="0.3203002057436663"/>
        </c:manualLayout>
      </c:layout>
      <c:txPr>
        <a:bodyPr/>
        <a:lstStyle/>
        <a:p>
          <a:pPr>
            <a:defRPr sz="1400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310.jpeg"/><Relationship Id="rId1" Type="http://schemas.openxmlformats.org/officeDocument/2006/relationships/image" Target="../media/image27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8A52D-814A-4F17-A761-4411939159AC}" type="doc">
      <dgm:prSet loTypeId="urn:microsoft.com/office/officeart/2005/8/layout/vList3#1" loCatId="list" qsTypeId="urn:microsoft.com/office/officeart/2005/8/quickstyle/simple1" qsCatId="simple" csTypeId="urn:microsoft.com/office/officeart/2005/8/colors/colorful1#1" csCatId="colorful" phldr="1"/>
      <dgm:spPr/>
    </dgm:pt>
    <dgm:pt modelId="{F8D7CA07-E465-466C-AC99-AEBF38E9810E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План мероприятий по росту доходного потенциала Северного сельского поселения </a:t>
          </a:r>
          <a:r>
            <a:rPr lang="ru-RU" sz="1800" b="1" dirty="0" err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Зимовниковского</a:t>
          </a:r>
          <a:r>
            <a: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района до 2024 года (постановление Администрации Северного сельского поселения от 13.09.2018 №78)</a:t>
          </a:r>
          <a:endParaRPr lang="ru-RU" sz="18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10DBB6-0DAA-40E6-AFB7-9083CABBE14A}" type="parTrans" cxnId="{5C0986E2-272C-4FB7-A078-0147D88C54E4}">
      <dgm:prSet/>
      <dgm:spPr/>
      <dgm:t>
        <a:bodyPr/>
        <a:lstStyle/>
        <a:p>
          <a:endParaRPr lang="ru-RU"/>
        </a:p>
      </dgm:t>
    </dgm:pt>
    <dgm:pt modelId="{384ABA90-85CC-47E7-8BB9-755E15CCC40C}" type="sibTrans" cxnId="{5C0986E2-272C-4FB7-A078-0147D88C54E4}">
      <dgm:prSet/>
      <dgm:spPr/>
      <dgm:t>
        <a:bodyPr/>
        <a:lstStyle/>
        <a:p>
          <a:endParaRPr lang="ru-RU"/>
        </a:p>
      </dgm:t>
    </dgm:pt>
    <dgm:pt modelId="{7EF474F5-1BD4-4FAA-943F-01C590797DC3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мероприятий направленный на выявление и отмену установленных Северным сельским поселением расходных обязательств, не связанных с решением вопросов, отнесенных Конституцией РФ и федеральными  законами, областными законами (распоряжение Администрации Северного сельского поселения от 23.06.2017№42)</a:t>
          </a:r>
          <a:endParaRPr lang="ru-RU" sz="18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5C527F-823A-4042-A07F-C694C0D63FAA}" type="parTrans" cxnId="{43B2651D-224F-4BE2-A061-AC60309B91A8}">
      <dgm:prSet/>
      <dgm:spPr/>
      <dgm:t>
        <a:bodyPr/>
        <a:lstStyle/>
        <a:p>
          <a:endParaRPr lang="ru-RU"/>
        </a:p>
      </dgm:t>
    </dgm:pt>
    <dgm:pt modelId="{A0B6A10D-B66C-4F22-91C2-9084B2DAB93A}" type="sibTrans" cxnId="{43B2651D-224F-4BE2-A061-AC60309B91A8}">
      <dgm:prSet/>
      <dgm:spPr/>
      <dgm:t>
        <a:bodyPr/>
        <a:lstStyle/>
        <a:p>
          <a:endParaRPr lang="ru-RU"/>
        </a:p>
      </dgm:t>
    </dgm:pt>
    <dgm:pt modelId="{57F072C8-78ED-4CB1-96CD-C9196F731360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Программа оптимизации расходов бюджета Северного сельского поселения </a:t>
          </a:r>
          <a:r>
            <a:rPr lang="ru-RU" sz="1800" b="1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Зимовниковского</a:t>
          </a:r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района до 2024 года (постановление Администрации Северного сельского поселения от 16.10.2018 №42)</a:t>
          </a:r>
          <a:endParaRPr lang="ru-RU" sz="18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077E3C-DC94-42F6-A4E8-8E53E7F0F205}" type="parTrans" cxnId="{E5E9E9C2-D678-4C94-9507-3E8D983B2264}">
      <dgm:prSet/>
      <dgm:spPr/>
      <dgm:t>
        <a:bodyPr/>
        <a:lstStyle/>
        <a:p>
          <a:endParaRPr lang="ru-RU"/>
        </a:p>
      </dgm:t>
    </dgm:pt>
    <dgm:pt modelId="{435BDF3C-59E7-4D21-9E6C-3CE15C0F0DBB}" type="sibTrans" cxnId="{E5E9E9C2-D678-4C94-9507-3E8D983B2264}">
      <dgm:prSet/>
      <dgm:spPr/>
      <dgm:t>
        <a:bodyPr/>
        <a:lstStyle/>
        <a:p>
          <a:endParaRPr lang="ru-RU"/>
        </a:p>
      </dgm:t>
    </dgm:pt>
    <dgm:pt modelId="{3ADF9265-2529-46E2-9E7C-DD1866B64247}" type="pres">
      <dgm:prSet presAssocID="{16C8A52D-814A-4F17-A761-4411939159AC}" presName="linearFlow" presStyleCnt="0">
        <dgm:presLayoutVars>
          <dgm:dir/>
          <dgm:resizeHandles val="exact"/>
        </dgm:presLayoutVars>
      </dgm:prSet>
      <dgm:spPr/>
    </dgm:pt>
    <dgm:pt modelId="{DC4BFDBA-9E2D-43D4-8A84-BDEE05139E43}" type="pres">
      <dgm:prSet presAssocID="{F8D7CA07-E465-466C-AC99-AEBF38E9810E}" presName="composite" presStyleCnt="0"/>
      <dgm:spPr/>
    </dgm:pt>
    <dgm:pt modelId="{566D9033-FBDB-424E-9533-7B7EF25A21B9}" type="pres">
      <dgm:prSet presAssocID="{F8D7CA07-E465-466C-AC99-AEBF38E9810E}" presName="imgShp" presStyleLbl="fgImgPlace1" presStyleIdx="0" presStyleCnt="3" custLinFactX="-98336" custLinFactNeighborX="-100000" custLinFactNeighborY="1865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A6CC058-F5DD-4094-B39F-42447F937D01}" type="pres">
      <dgm:prSet presAssocID="{F8D7CA07-E465-466C-AC99-AEBF38E9810E}" presName="txShp" presStyleLbl="node1" presStyleIdx="0" presStyleCnt="3" custScaleX="142345" custScaleY="237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1BB63-66FD-46AC-8DA8-8379C3FCC75F}" type="pres">
      <dgm:prSet presAssocID="{384ABA90-85CC-47E7-8BB9-755E15CCC40C}" presName="spacing" presStyleCnt="0"/>
      <dgm:spPr/>
    </dgm:pt>
    <dgm:pt modelId="{7B1822BF-810C-4CA3-9E9E-1C6605024140}" type="pres">
      <dgm:prSet presAssocID="{57F072C8-78ED-4CB1-96CD-C9196F731360}" presName="composite" presStyleCnt="0"/>
      <dgm:spPr/>
    </dgm:pt>
    <dgm:pt modelId="{5AE93A4A-2B42-405B-89D8-9E19F705C642}" type="pres">
      <dgm:prSet presAssocID="{57F072C8-78ED-4CB1-96CD-C9196F731360}" presName="imgShp" presStyleLbl="fgImgPlace1" presStyleIdx="1" presStyleCnt="3" custLinFactX="-100000" custLinFactNeighborX="-111224" custLinFactNeighborY="1238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4CD2F0F-3B39-469C-A331-D5A8F40940F9}" type="pres">
      <dgm:prSet presAssocID="{57F072C8-78ED-4CB1-96CD-C9196F731360}" presName="txShp" presStyleLbl="node1" presStyleIdx="1" presStyleCnt="3" custScaleX="145054" custScaleY="200282" custLinFactNeighborX="-2013" custLinFactNeighborY="-16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B4B8C-E9B9-4523-BE50-5CB66331D3CD}" type="pres">
      <dgm:prSet presAssocID="{435BDF3C-59E7-4D21-9E6C-3CE15C0F0DBB}" presName="spacing" presStyleCnt="0"/>
      <dgm:spPr/>
    </dgm:pt>
    <dgm:pt modelId="{75B08280-9651-4176-8FA1-95903112C4B3}" type="pres">
      <dgm:prSet presAssocID="{7EF474F5-1BD4-4FAA-943F-01C590797DC3}" presName="composite" presStyleCnt="0"/>
      <dgm:spPr/>
    </dgm:pt>
    <dgm:pt modelId="{F2D67B62-1716-4A88-A68F-DF8F794A29B3}" type="pres">
      <dgm:prSet presAssocID="{7EF474F5-1BD4-4FAA-943F-01C590797DC3}" presName="imgShp" presStyleLbl="fgImgPlace1" presStyleIdx="2" presStyleCnt="3" custLinFactX="-98336" custLinFactNeighborX="-100000" custLinFactNeighborY="138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DB16CAC-31B8-44A2-BBC9-9C16AD4C82BD}" type="pres">
      <dgm:prSet presAssocID="{7EF474F5-1BD4-4FAA-943F-01C590797DC3}" presName="txShp" presStyleLbl="node1" presStyleIdx="2" presStyleCnt="3" custScaleX="139635" custScaleY="259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5DC887-E2B2-4A73-ABAD-87811F59038D}" type="presOf" srcId="{7EF474F5-1BD4-4FAA-943F-01C590797DC3}" destId="{9DB16CAC-31B8-44A2-BBC9-9C16AD4C82BD}" srcOrd="0" destOrd="0" presId="urn:microsoft.com/office/officeart/2005/8/layout/vList3#1"/>
    <dgm:cxn modelId="{88E5A159-932C-4D23-9AD0-F2FCE4A8A3BD}" type="presOf" srcId="{57F072C8-78ED-4CB1-96CD-C9196F731360}" destId="{44CD2F0F-3B39-469C-A331-D5A8F40940F9}" srcOrd="0" destOrd="0" presId="urn:microsoft.com/office/officeart/2005/8/layout/vList3#1"/>
    <dgm:cxn modelId="{551C1B60-1A2A-4214-823D-8E90B66729ED}" type="presOf" srcId="{16C8A52D-814A-4F17-A761-4411939159AC}" destId="{3ADF9265-2529-46E2-9E7C-DD1866B64247}" srcOrd="0" destOrd="0" presId="urn:microsoft.com/office/officeart/2005/8/layout/vList3#1"/>
    <dgm:cxn modelId="{43B2651D-224F-4BE2-A061-AC60309B91A8}" srcId="{16C8A52D-814A-4F17-A761-4411939159AC}" destId="{7EF474F5-1BD4-4FAA-943F-01C590797DC3}" srcOrd="2" destOrd="0" parTransId="{125C527F-823A-4042-A07F-C694C0D63FAA}" sibTransId="{A0B6A10D-B66C-4F22-91C2-9084B2DAB93A}"/>
    <dgm:cxn modelId="{E5E9E9C2-D678-4C94-9507-3E8D983B2264}" srcId="{16C8A52D-814A-4F17-A761-4411939159AC}" destId="{57F072C8-78ED-4CB1-96CD-C9196F731360}" srcOrd="1" destOrd="0" parTransId="{E1077E3C-DC94-42F6-A4E8-8E53E7F0F205}" sibTransId="{435BDF3C-59E7-4D21-9E6C-3CE15C0F0DBB}"/>
    <dgm:cxn modelId="{3CC768FC-26E2-4AD4-8EEB-588E73170BFD}" type="presOf" srcId="{F8D7CA07-E465-466C-AC99-AEBF38E9810E}" destId="{EA6CC058-F5DD-4094-B39F-42447F937D01}" srcOrd="0" destOrd="0" presId="urn:microsoft.com/office/officeart/2005/8/layout/vList3#1"/>
    <dgm:cxn modelId="{5C0986E2-272C-4FB7-A078-0147D88C54E4}" srcId="{16C8A52D-814A-4F17-A761-4411939159AC}" destId="{F8D7CA07-E465-466C-AC99-AEBF38E9810E}" srcOrd="0" destOrd="0" parTransId="{1D10DBB6-0DAA-40E6-AFB7-9083CABBE14A}" sibTransId="{384ABA90-85CC-47E7-8BB9-755E15CCC40C}"/>
    <dgm:cxn modelId="{31BF29C9-6362-469F-8E9A-E3EADF04BA60}" type="presParOf" srcId="{3ADF9265-2529-46E2-9E7C-DD1866B64247}" destId="{DC4BFDBA-9E2D-43D4-8A84-BDEE05139E43}" srcOrd="0" destOrd="0" presId="urn:microsoft.com/office/officeart/2005/8/layout/vList3#1"/>
    <dgm:cxn modelId="{FC4D49E0-0DF1-48D3-9B63-A4EB77CE70DE}" type="presParOf" srcId="{DC4BFDBA-9E2D-43D4-8A84-BDEE05139E43}" destId="{566D9033-FBDB-424E-9533-7B7EF25A21B9}" srcOrd="0" destOrd="0" presId="urn:microsoft.com/office/officeart/2005/8/layout/vList3#1"/>
    <dgm:cxn modelId="{A9ABFA6D-F775-4CAC-801D-13B12D2EA58E}" type="presParOf" srcId="{DC4BFDBA-9E2D-43D4-8A84-BDEE05139E43}" destId="{EA6CC058-F5DD-4094-B39F-42447F937D01}" srcOrd="1" destOrd="0" presId="urn:microsoft.com/office/officeart/2005/8/layout/vList3#1"/>
    <dgm:cxn modelId="{2B636D7C-5C26-4FC5-A70E-4F49808D6905}" type="presParOf" srcId="{3ADF9265-2529-46E2-9E7C-DD1866B64247}" destId="{3DF1BB63-66FD-46AC-8DA8-8379C3FCC75F}" srcOrd="1" destOrd="0" presId="urn:microsoft.com/office/officeart/2005/8/layout/vList3#1"/>
    <dgm:cxn modelId="{B70E32A0-EB32-4CA6-9BA6-5BCD7125C306}" type="presParOf" srcId="{3ADF9265-2529-46E2-9E7C-DD1866B64247}" destId="{7B1822BF-810C-4CA3-9E9E-1C6605024140}" srcOrd="2" destOrd="0" presId="urn:microsoft.com/office/officeart/2005/8/layout/vList3#1"/>
    <dgm:cxn modelId="{D039E524-5517-4599-B33C-3352DFAFFBD6}" type="presParOf" srcId="{7B1822BF-810C-4CA3-9E9E-1C6605024140}" destId="{5AE93A4A-2B42-405B-89D8-9E19F705C642}" srcOrd="0" destOrd="0" presId="urn:microsoft.com/office/officeart/2005/8/layout/vList3#1"/>
    <dgm:cxn modelId="{502AF304-B2A7-413D-86DA-C1767EBBDA96}" type="presParOf" srcId="{7B1822BF-810C-4CA3-9E9E-1C6605024140}" destId="{44CD2F0F-3B39-469C-A331-D5A8F40940F9}" srcOrd="1" destOrd="0" presId="urn:microsoft.com/office/officeart/2005/8/layout/vList3#1"/>
    <dgm:cxn modelId="{30E50A8F-8641-4ADC-BA32-04B94697EE9B}" type="presParOf" srcId="{3ADF9265-2529-46E2-9E7C-DD1866B64247}" destId="{14DB4B8C-E9B9-4523-BE50-5CB66331D3CD}" srcOrd="3" destOrd="0" presId="urn:microsoft.com/office/officeart/2005/8/layout/vList3#1"/>
    <dgm:cxn modelId="{34B1ED4A-0A9D-40A8-ACEC-FBBF3F162597}" type="presParOf" srcId="{3ADF9265-2529-46E2-9E7C-DD1866B64247}" destId="{75B08280-9651-4176-8FA1-95903112C4B3}" srcOrd="4" destOrd="0" presId="urn:microsoft.com/office/officeart/2005/8/layout/vList3#1"/>
    <dgm:cxn modelId="{8E7BEB5E-EA1C-4610-B75B-95282B67180F}" type="presParOf" srcId="{75B08280-9651-4176-8FA1-95903112C4B3}" destId="{F2D67B62-1716-4A88-A68F-DF8F794A29B3}" srcOrd="0" destOrd="0" presId="urn:microsoft.com/office/officeart/2005/8/layout/vList3#1"/>
    <dgm:cxn modelId="{A0B23353-683E-4367-BDA9-0C79CB4AC8F4}" type="presParOf" srcId="{75B08280-9651-4176-8FA1-95903112C4B3}" destId="{9DB16CAC-31B8-44A2-BBC9-9C16AD4C82BD}" srcOrd="1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CC058-F5DD-4094-B39F-42447F937D01}">
      <dsp:nvSpPr>
        <dsp:cNvPr id="0" name=""/>
        <dsp:cNvSpPr/>
      </dsp:nvSpPr>
      <dsp:spPr>
        <a:xfrm rot="10800000">
          <a:off x="230819" y="453"/>
          <a:ext cx="8182358" cy="1521725"/>
        </a:xfrm>
        <a:prstGeom prst="homePlate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072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План мероприятий по росту доходного потенциала муниципального образования «Орловское сельское поселение» до 2024 года (постановление Администрации Орловского сельского поселения от 19.09.2018 №425)</a:t>
          </a:r>
          <a:endParaRPr lang="ru-RU" sz="18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611250" y="453"/>
        <a:ext cx="7801927" cy="1521725"/>
      </dsp:txXfrm>
    </dsp:sp>
    <dsp:sp modelId="{566D9033-FBDB-424E-9533-7B7EF25A21B9}">
      <dsp:nvSpPr>
        <dsp:cNvPr id="0" name=""/>
        <dsp:cNvSpPr/>
      </dsp:nvSpPr>
      <dsp:spPr>
        <a:xfrm>
          <a:off x="0" y="560097"/>
          <a:ext cx="641926" cy="64192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CD2F0F-3B39-469C-A331-D5A8F40940F9}">
      <dsp:nvSpPr>
        <dsp:cNvPr id="0" name=""/>
        <dsp:cNvSpPr/>
      </dsp:nvSpPr>
      <dsp:spPr>
        <a:xfrm rot="10800000">
          <a:off x="37246" y="1607110"/>
          <a:ext cx="8338079" cy="1285663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072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Программа оптимизации расходов бюджета Орловского сельского поселения Орловского района до 2024 года (постановление Администрации Орловского сельского поселения от 15.10.2018 №472)</a:t>
          </a:r>
          <a:endParaRPr lang="ru-RU" sz="18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58662" y="1607110"/>
        <a:ext cx="8016663" cy="1285663"/>
      </dsp:txXfrm>
    </dsp:sp>
    <dsp:sp modelId="{5AE93A4A-2B42-405B-89D8-9E19F705C642}">
      <dsp:nvSpPr>
        <dsp:cNvPr id="0" name=""/>
        <dsp:cNvSpPr/>
      </dsp:nvSpPr>
      <dsp:spPr>
        <a:xfrm>
          <a:off x="0" y="2115150"/>
          <a:ext cx="641926" cy="64192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16CAC-31B8-44A2-BBC9-9C16AD4C82BD}">
      <dsp:nvSpPr>
        <dsp:cNvPr id="0" name=""/>
        <dsp:cNvSpPr/>
      </dsp:nvSpPr>
      <dsp:spPr>
        <a:xfrm rot="10800000">
          <a:off x="308708" y="3191081"/>
          <a:ext cx="8026580" cy="1666248"/>
        </a:xfrm>
        <a:prstGeom prst="homePlate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072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 мероприятий направленный на выявление и отмену установленных Орловским районом расходных обязательств, не связанных с решением вопросов, отнесенных Конституцией РФ и федеральными  законами, областными законами (распоряжение Администрации Орловского сельского поселения от 14.06.2018 №77)</a:t>
          </a:r>
          <a:endParaRPr lang="ru-RU" sz="18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725270" y="3191081"/>
        <a:ext cx="7610018" cy="1666248"/>
      </dsp:txXfrm>
    </dsp:sp>
    <dsp:sp modelId="{F2D67B62-1716-4A88-A68F-DF8F794A29B3}">
      <dsp:nvSpPr>
        <dsp:cNvPr id="0" name=""/>
        <dsp:cNvSpPr/>
      </dsp:nvSpPr>
      <dsp:spPr>
        <a:xfrm>
          <a:off x="0" y="3712120"/>
          <a:ext cx="641926" cy="64192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C4B869B-4F84-4AC5-8399-6C0BE5ECABC5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3045BB0-01DD-4830-82FD-9B32B3CDB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4236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45BB0-01DD-4830-82FD-9B32B3CDB63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341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57FE46-7EB8-462C-8F25-23CA8E0B69AD}" type="datetimeFigureOut">
              <a:rPr lang="ru-RU" smtClean="0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0A024-A2E9-4BAF-9BB1-C25BC2392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5BEE2C-C457-4EBD-9C5F-1D1F3FE568B7}" type="datetimeFigureOut">
              <a:rPr lang="ru-RU" smtClean="0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B1E9C-347F-41A1-91DD-7FC8906CE0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0F5FA9-E82B-4FBF-BA56-910997CB2B7E}" type="datetimeFigureOut">
              <a:rPr lang="ru-RU" smtClean="0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C6148-AB49-4A87-BDB8-99E37877C6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DCF5-BB98-4460-95E1-AC7465EFAFD3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BBEE2-DAD7-4F79-B64D-179E5605F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A12E34-D052-4FA4-9999-A767413AA171}" type="datetimeFigureOut">
              <a:rPr lang="ru-RU" smtClean="0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EDFE7-A21A-4904-BDC4-6253BBE28B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EEC18F-B946-40BC-B13B-B3222D25087F}" type="datetimeFigureOut">
              <a:rPr lang="ru-RU" smtClean="0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B4EE-9C2E-4447-B286-41FABDEF8F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BD9A9C-94B2-4A82-BFD1-9BA11D81EA84}" type="datetimeFigureOut">
              <a:rPr lang="ru-RU" smtClean="0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22580-CE96-41C6-BA4C-9B53B4E1E4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BB994A-5755-483D-9606-92E0D49337DD}" type="datetimeFigureOut">
              <a:rPr lang="ru-RU" smtClean="0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19385-1F9D-48D5-A23E-CBD201B332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5770B-A818-4AF5-8CD9-F19DD8CB8B0A}" type="datetimeFigureOut">
              <a:rPr lang="ru-RU" smtClean="0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F9323F-A522-42BE-938F-7B28F867A2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8550A3-2BE6-4EE9-BD4B-879929354504}" type="datetimeFigureOut">
              <a:rPr lang="ru-RU" smtClean="0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AABB7-C734-49C5-85A0-41E64B260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C46621-C929-4DFE-8083-A1AAD9E35773}" type="datetimeFigureOut">
              <a:rPr lang="ru-RU" smtClean="0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38CFCEF5-0FF5-4155-BEF9-0A97376DF7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CE2DDAFE-8E2E-4CA5-BDD1-5E566AB903BB}" type="datetimeFigureOut">
              <a:rPr lang="ru-RU" smtClean="0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9D887-5170-4924-A10B-B8513D6BC4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1726143-5C2F-4CFA-85F2-404228279763}" type="datetimeFigureOut">
              <a:rPr lang="ru-RU" smtClean="0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65928DC-46A5-4265-AC5A-118E9D806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  <p:sldLayoutId id="2147484387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_____Microsoft_Office_Excel2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504055"/>
          </a:xfrm>
          <a:noFill/>
          <a:ln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u="sng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Администрация Северного </a:t>
            </a:r>
            <a:r>
              <a:rPr lang="ru-RU" sz="24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endParaRPr lang="ru-RU" sz="24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,</a:t>
            </a:r>
            <a:endParaRPr lang="ru-RU" sz="800" dirty="0"/>
          </a:p>
        </p:txBody>
      </p:sp>
      <p:sp>
        <p:nvSpPr>
          <p:cNvPr id="184322" name="AutoShape 2" descr="Картинки по запросу администрация орловского района ростовской облас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571612"/>
            <a:ext cx="72008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Северного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Зимовниковского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2021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годов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  <p:sndAc>
          <p:stSnd>
            <p:snd r:embed="rId5" name="coin.wav"/>
          </p:stSnd>
        </p:sndAc>
      </p:transition>
    </mc:Choice>
    <mc:Fallback>
      <p:transition spd="slow">
        <p:blinds dir="vert"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2" descr="Картинки по запросу герб администрация зимовниковского райо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58188" y="0"/>
            <a:ext cx="7858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Диаграмма 3"/>
          <p:cNvGraphicFramePr>
            <a:graphicFrameLocks/>
          </p:cNvGraphicFramePr>
          <p:nvPr/>
        </p:nvGraphicFramePr>
        <p:xfrm>
          <a:off x="285720" y="428604"/>
          <a:ext cx="8686800" cy="5972175"/>
        </p:xfrm>
        <a:graphic>
          <a:graphicData uri="http://schemas.openxmlformats.org/presentationml/2006/ole">
            <p:oleObj spid="_x0000_s234498" name="Диаграмма" r:id="rId4" imgW="8686800" imgH="597217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237" name="Group 69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205019384"/>
              </p:ext>
            </p:extLst>
          </p:nvPr>
        </p:nvGraphicFramePr>
        <p:xfrm>
          <a:off x="323528" y="1549121"/>
          <a:ext cx="8496944" cy="4885199"/>
        </p:xfrm>
        <a:graphic>
          <a:graphicData uri="http://schemas.openxmlformats.org/drawingml/2006/table">
            <a:tbl>
              <a:tblPr/>
              <a:tblGrid>
                <a:gridCol w="1894340"/>
                <a:gridCol w="1875740"/>
                <a:gridCol w="1650651"/>
                <a:gridCol w="1575620"/>
                <a:gridCol w="1500593"/>
              </a:tblGrid>
              <a:tr h="8152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2020 год (первоначально утвержденный)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2023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Безвозмездные поступления ВСЕГО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6562,3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5906,7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3476,5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3315,9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1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из них: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4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Дотации на выравнивание бюджетной обеспеченности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4654,9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4604,2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3379,3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3215,1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4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Межбюджетные трансферты из других бюджетов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1907,4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1206,2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45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274638"/>
            <a:ext cx="8820150" cy="561975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Безвозмездные </a:t>
            </a:r>
            <a: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поступления из областного 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бюджета</a:t>
            </a:r>
            <a:b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							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r>
              <a:rPr lang="ru-RU" sz="2200" dirty="0">
                <a:solidFill>
                  <a:srgbClr val="002060"/>
                </a:solidFill>
              </a:rPr>
              <a:t/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endParaRPr lang="ru-RU" sz="16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srgbClr val="8064A2">
                    <a:lumMod val="50000"/>
                  </a:srgbClr>
                </a:solidFill>
                <a:effectLst/>
                <a:latin typeface="Calibri"/>
              </a:rPr>
              <a:t>Структура расходов по разделам бюджетной классификации (%)</a:t>
            </a:r>
            <a:endParaRPr lang="ru-RU" sz="22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4176940300"/>
              </p:ext>
            </p:extLst>
          </p:nvPr>
        </p:nvGraphicFramePr>
        <p:xfrm>
          <a:off x="323528" y="908720"/>
          <a:ext cx="835292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Северного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Зимовниковского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района, формируемые в рамках муниципальных программ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Северного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Северного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района и </a:t>
            </a:r>
            <a:r>
              <a:rPr lang="ru-RU" sz="18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непрограммные 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41277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85956" y="141277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36296" y="141277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6"/>
          <p:cNvSpPr>
            <a:spLocks noChangeArrowheads="1"/>
          </p:cNvSpPr>
          <p:nvPr/>
        </p:nvSpPr>
        <p:spPr bwMode="auto">
          <a:xfrm>
            <a:off x="397536" y="1987972"/>
            <a:ext cx="2520950" cy="23050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rgbClr val="80008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</a:rPr>
              <a:t>8039,1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</a:rPr>
              <a:t> 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</a:rPr>
              <a:t>тыс. </a:t>
            </a:r>
            <a:r>
              <a:rPr lang="ru-RU" dirty="0" err="1" smtClean="0">
                <a:solidFill>
                  <a:srgbClr val="FFFFFF"/>
                </a:solidFill>
                <a:latin typeface="Times New Roman" pitchFamily="18" charset="0"/>
              </a:rPr>
              <a:t>руб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</a:rPr>
              <a:t>.</a:t>
            </a:r>
            <a:endParaRPr lang="ru-RU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Овал 6"/>
          <p:cNvSpPr>
            <a:spLocks noChangeArrowheads="1"/>
          </p:cNvSpPr>
          <p:nvPr/>
        </p:nvSpPr>
        <p:spPr bwMode="auto">
          <a:xfrm>
            <a:off x="3419872" y="1989138"/>
            <a:ext cx="2520950" cy="23050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rgbClr val="80008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</a:rPr>
              <a:t>5663,5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</a:rPr>
              <a:t>                   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</a:rPr>
              <a:t>тыс. </a:t>
            </a:r>
            <a:r>
              <a:rPr lang="ru-RU" dirty="0" err="1" smtClean="0">
                <a:solidFill>
                  <a:srgbClr val="FFFFFF"/>
                </a:solidFill>
                <a:latin typeface="Times New Roman" pitchFamily="18" charset="0"/>
              </a:rPr>
              <a:t>руб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</a:rPr>
              <a:t>.</a:t>
            </a:r>
            <a:endParaRPr lang="ru-RU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" name="Овал 6"/>
          <p:cNvSpPr>
            <a:spLocks noChangeArrowheads="1"/>
          </p:cNvSpPr>
          <p:nvPr/>
        </p:nvSpPr>
        <p:spPr bwMode="auto">
          <a:xfrm>
            <a:off x="6444208" y="2001466"/>
            <a:ext cx="2520950" cy="23050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rgbClr val="80008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</a:rPr>
              <a:t>5419,0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</a:rPr>
              <a:t>                 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</a:rPr>
              <a:t>тыс. </a:t>
            </a:r>
            <a:r>
              <a:rPr lang="ru-RU" dirty="0" err="1" smtClean="0">
                <a:solidFill>
                  <a:srgbClr val="FFFFFF"/>
                </a:solidFill>
                <a:latin typeface="Times New Roman" pitchFamily="18" charset="0"/>
              </a:rPr>
              <a:t>руб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</a:rPr>
              <a:t>.</a:t>
            </a:r>
            <a:endParaRPr lang="ru-RU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" name="Овал 6"/>
          <p:cNvSpPr/>
          <p:nvPr/>
        </p:nvSpPr>
        <p:spPr>
          <a:xfrm>
            <a:off x="1892921" y="3860428"/>
            <a:ext cx="1512887" cy="86518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</a:rPr>
              <a:t>279,0</a:t>
            </a:r>
            <a:r>
              <a:rPr lang="ru-RU" sz="1600" dirty="0" smtClean="0">
                <a:solidFill>
                  <a:srgbClr val="FFFFFF"/>
                </a:solidFill>
              </a:rPr>
              <a:t> </a:t>
            </a:r>
            <a:r>
              <a:rPr lang="ru-RU" sz="1600" dirty="0" err="1" smtClean="0">
                <a:solidFill>
                  <a:srgbClr val="FFFFFF"/>
                </a:solidFill>
              </a:rPr>
              <a:t>тыс.руб</a:t>
            </a:r>
            <a:r>
              <a:rPr lang="en-US" sz="1600" dirty="0">
                <a:solidFill>
                  <a:srgbClr val="FFFFFF"/>
                </a:solidFill>
              </a:rPr>
              <a:t>.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10" name="Овал 6"/>
          <p:cNvSpPr/>
          <p:nvPr/>
        </p:nvSpPr>
        <p:spPr>
          <a:xfrm>
            <a:off x="4820939" y="3873922"/>
            <a:ext cx="1512887" cy="86518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</a:rPr>
              <a:t>242,4 </a:t>
            </a:r>
            <a:r>
              <a:rPr lang="ru-RU" sz="1600" dirty="0" err="1" smtClean="0">
                <a:solidFill>
                  <a:srgbClr val="FFFFFF"/>
                </a:solidFill>
              </a:rPr>
              <a:t>тыс.руб</a:t>
            </a:r>
            <a:r>
              <a:rPr lang="en-US" sz="1600" dirty="0">
                <a:solidFill>
                  <a:srgbClr val="FFFFFF"/>
                </a:solidFill>
              </a:rPr>
              <a:t>.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11" name="Овал 6"/>
          <p:cNvSpPr/>
          <p:nvPr/>
        </p:nvSpPr>
        <p:spPr>
          <a:xfrm>
            <a:off x="7549967" y="3873922"/>
            <a:ext cx="1512887" cy="86518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</a:rPr>
              <a:t>386,0</a:t>
            </a:r>
            <a:r>
              <a:rPr lang="ru-RU" sz="1600" dirty="0" smtClean="0">
                <a:solidFill>
                  <a:srgbClr val="FFFFFF"/>
                </a:solidFill>
              </a:rPr>
              <a:t> </a:t>
            </a:r>
            <a:r>
              <a:rPr lang="ru-RU" sz="1600" dirty="0" err="1" smtClean="0">
                <a:solidFill>
                  <a:srgbClr val="FFFFFF"/>
                </a:solidFill>
              </a:rPr>
              <a:t>тыс.руб</a:t>
            </a:r>
            <a:r>
              <a:rPr lang="en-US" sz="1600" dirty="0">
                <a:solidFill>
                  <a:srgbClr val="FFFFFF"/>
                </a:solidFill>
              </a:rPr>
              <a:t>.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97536" y="5122723"/>
            <a:ext cx="504825" cy="431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95288" y="5949950"/>
            <a:ext cx="504825" cy="4318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4876958"/>
            <a:ext cx="75871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>
                <a:latin typeface="Calibri" pitchFamily="34" charset="0"/>
              </a:rPr>
              <a:t>расходы бюджета </a:t>
            </a:r>
            <a:r>
              <a:rPr lang="ru-RU" dirty="0" smtClean="0">
                <a:latin typeface="Calibri" pitchFamily="34" charset="0"/>
              </a:rPr>
              <a:t>Северного </a:t>
            </a:r>
            <a:r>
              <a:rPr lang="ru-RU" dirty="0">
                <a:latin typeface="Calibri" pitchFamily="34" charset="0"/>
              </a:rPr>
              <a:t>сельского поселения </a:t>
            </a:r>
            <a:r>
              <a:rPr lang="ru-RU" dirty="0" err="1" smtClean="0">
                <a:latin typeface="Calibri" pitchFamily="34" charset="0"/>
              </a:rPr>
              <a:t>Зимовниковского</a:t>
            </a:r>
            <a:r>
              <a:rPr lang="ru-RU" dirty="0" smtClean="0">
                <a:latin typeface="Calibri" pitchFamily="34" charset="0"/>
              </a:rPr>
              <a:t> района</a:t>
            </a:r>
            <a:r>
              <a:rPr lang="ru-RU" dirty="0">
                <a:latin typeface="Calibri" pitchFamily="34" charset="0"/>
              </a:rPr>
              <a:t>, формируемые в рамках муниципальных программ </a:t>
            </a:r>
            <a:r>
              <a:rPr lang="ru-RU" dirty="0" smtClean="0">
                <a:latin typeface="Calibri" pitchFamily="34" charset="0"/>
              </a:rPr>
              <a:t>Северного </a:t>
            </a:r>
            <a:r>
              <a:rPr lang="ru-RU" dirty="0">
                <a:latin typeface="Calibri" pitchFamily="34" charset="0"/>
              </a:rPr>
              <a:t>сельского поселения </a:t>
            </a:r>
            <a:r>
              <a:rPr lang="ru-RU" dirty="0" smtClean="0">
                <a:latin typeface="Calibri" pitchFamily="34" charset="0"/>
              </a:rPr>
              <a:t>Северного </a:t>
            </a:r>
            <a:r>
              <a:rPr lang="ru-RU" dirty="0">
                <a:latin typeface="Calibri" pitchFamily="34" charset="0"/>
              </a:rPr>
              <a:t>района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5800288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- непрограммные </a:t>
            </a:r>
            <a:r>
              <a:rPr lang="ru-RU" dirty="0">
                <a:latin typeface="Calibri" pitchFamily="34" charset="0"/>
              </a:rPr>
              <a:t>расходы бюджета </a:t>
            </a:r>
            <a:r>
              <a:rPr lang="ru-RU" dirty="0" smtClean="0">
                <a:latin typeface="Calibri" pitchFamily="34" charset="0"/>
              </a:rPr>
              <a:t>Северного </a:t>
            </a:r>
            <a:r>
              <a:rPr lang="ru-RU" dirty="0">
                <a:latin typeface="Calibri" pitchFamily="34" charset="0"/>
              </a:rPr>
              <a:t>сельского поселения </a:t>
            </a:r>
            <a:r>
              <a:rPr lang="ru-RU" dirty="0" smtClean="0">
                <a:latin typeface="Calibri" pitchFamily="34" charset="0"/>
              </a:rPr>
              <a:t>Северного </a:t>
            </a:r>
            <a:r>
              <a:rPr lang="ru-RU" dirty="0">
                <a:latin typeface="Calibri" pitchFamily="34" charset="0"/>
              </a:rPr>
              <a:t>района</a:t>
            </a:r>
          </a:p>
        </p:txBody>
      </p:sp>
    </p:spTree>
    <p:extLst>
      <p:ext uri="{BB962C8B-B14F-4D97-AF65-F5344CB8AC3E}">
        <p14:creationId xmlns="" xmlns:p14="http://schemas.microsoft.com/office/powerpoint/2010/main" val="305078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19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Распределение плановых назначений по муниципальным программам Северного сельского поселения , тыс. рублей</a:t>
            </a:r>
            <a:endParaRPr lang="ru-RU" sz="19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512317"/>
              </p:ext>
            </p:extLst>
          </p:nvPr>
        </p:nvGraphicFramePr>
        <p:xfrm>
          <a:off x="214282" y="980728"/>
          <a:ext cx="8678198" cy="5745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9726"/>
                <a:gridCol w="1368152"/>
                <a:gridCol w="864096"/>
                <a:gridCol w="1008112"/>
                <a:gridCol w="1008112"/>
              </a:tblGrid>
              <a:tr h="28178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Наименование муниципальной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программы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2020 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год (первоначально утвержденный)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2021 год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3444" marR="334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Плановый период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2022 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2023 </a:t>
                      </a: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1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33444" marR="3344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9993,5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8039,1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5663,5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5419,0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2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Северного сельского поселения</a:t>
                      </a:r>
                      <a:endParaRPr lang="ru-RU" sz="1200" baseline="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1326,6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458,3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357,7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363,0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2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Обеспечение </a:t>
                      </a: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общественного порядка и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профилактика нарушений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9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Защита </a:t>
                      </a: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290,0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53,3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8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Развитие </a:t>
                      </a: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культуры и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спорта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3782,5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2933,7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1430,5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1435,6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5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Охрана </a:t>
                      </a:r>
                      <a:r>
                        <a:rPr lang="ru-RU" sz="1200" baseline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окружающей среды и рациональное природопользование</a:t>
                      </a: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44,5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36,7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5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</a:t>
                      </a:r>
                      <a:endParaRPr lang="ru-RU" sz="1200" baseline="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5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муниципальной службы</a:t>
                      </a:r>
                      <a:endParaRPr lang="ru-RU" sz="1200" baseline="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45,0</a:t>
                      </a:r>
                      <a:endParaRPr lang="ru-RU" sz="1200" baseline="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5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</a:t>
                      </a:r>
                      <a:endParaRPr lang="ru-RU" sz="1200" baseline="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30,0</a:t>
                      </a:r>
                      <a:endParaRPr lang="ru-RU" sz="1200" baseline="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9,1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5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 финансами и создание условий для эффективного управления муниципальными финансами</a:t>
                      </a:r>
                      <a:endParaRPr lang="ru-RU" sz="1200" baseline="0" dirty="0">
                        <a:solidFill>
                          <a:sysClr val="windowText" lastClr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4421,9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4505,0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3872,3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/>
                        </a:rPr>
                        <a:t>3617,4</a:t>
                      </a: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2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2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9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/>
                      </a:endParaRPr>
                    </a:p>
                  </a:txBody>
                  <a:tcPr marL="33444" marR="3344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3591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397" y="3140968"/>
            <a:ext cx="78123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Северного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Крымский Сергей Васильевич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Тел.(факс) : (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86376) 35-6-41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01" y="1268760"/>
            <a:ext cx="5500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Администрация Северного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347450,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Ростовская область,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х.Гашун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ул.Кооперативная  51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404664"/>
            <a:ext cx="4857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55576" y="260648"/>
            <a:ext cx="805973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Этапы составления и утверждения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бюджета сельского поселения</a:t>
            </a:r>
            <a:r>
              <a:rPr kumimoji="0" lang="ru-RU" altLang="ru-RU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33003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ru-RU" altLang="ru-RU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33003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6484" y="1242888"/>
            <a:ext cx="195753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Составление проекта бюджета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44776" y="1314896"/>
            <a:ext cx="201622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Рассмотрение проекта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93780" y="1359520"/>
            <a:ext cx="2088232" cy="125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Утверждение проекта бюджета</a:t>
            </a: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316484" y="2755056"/>
            <a:ext cx="2383308" cy="377028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Работа по составлению проекта бюджета сельского поселения начинается за несколько месяцев до начала очередного финансового года. Администрация </a:t>
            </a:r>
            <a:r>
              <a:rPr lang="ru-RU" sz="1100" dirty="0" smtClean="0">
                <a:solidFill>
                  <a:schemeClr val="bg1"/>
                </a:solidFill>
              </a:rPr>
              <a:t>Северного  </a:t>
            </a:r>
            <a:r>
              <a:rPr lang="ru-RU" sz="1100" dirty="0">
                <a:solidFill>
                  <a:schemeClr val="bg1"/>
                </a:solidFill>
              </a:rPr>
              <a:t>сельского поселения утверждает перечень мероприятий по разработке проекта бюджета, определяет ответственных исполнителей и сроки исполнения. Непосредственное составление проекта бюджета осуществляет сектор экономики и финансов Администрации </a:t>
            </a:r>
            <a:r>
              <a:rPr lang="ru-RU" sz="1100" dirty="0" smtClean="0">
                <a:solidFill>
                  <a:schemeClr val="bg1"/>
                </a:solidFill>
              </a:rPr>
              <a:t>Северного  </a:t>
            </a:r>
            <a:r>
              <a:rPr lang="ru-RU" sz="1100" dirty="0">
                <a:solidFill>
                  <a:schemeClr val="bg1"/>
                </a:solidFill>
              </a:rPr>
              <a:t>сельского поселения. </a:t>
            </a: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3131840" y="2755056"/>
            <a:ext cx="3240360" cy="377028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Сформированный проект бюджета сельского поселения </a:t>
            </a:r>
            <a:r>
              <a:rPr lang="ru-RU" sz="1100" dirty="0" smtClean="0">
                <a:solidFill>
                  <a:schemeClr val="bg1"/>
                </a:solidFill>
              </a:rPr>
              <a:t>Глава Администрации сельского </a:t>
            </a:r>
            <a:r>
              <a:rPr lang="ru-RU" sz="1100" dirty="0">
                <a:solidFill>
                  <a:schemeClr val="bg1"/>
                </a:solidFill>
              </a:rPr>
              <a:t>поселения вносит на рассмотрение Собрания депутатов сельского поселения не позднее 15 ноября текущего </a:t>
            </a:r>
            <a:r>
              <a:rPr lang="ru-RU" sz="1100" dirty="0" smtClean="0">
                <a:solidFill>
                  <a:schemeClr val="bg1"/>
                </a:solidFill>
              </a:rPr>
              <a:t>года. По </a:t>
            </a:r>
            <a:r>
              <a:rPr lang="ru-RU" sz="1100" dirty="0">
                <a:solidFill>
                  <a:schemeClr val="bg1"/>
                </a:solidFill>
              </a:rPr>
              <a:t>проекту бюджета поселения проводятся публичные слушания. Для этого проект бюджета размещается на официальном сайте сельского поселения в сети «Интернет». В слушаниях участвуют граждане, проживающие в сельском поселении  и обладающие активным избирательным правом, а также представители организаций, осуществляющих деятельность на территории сельского поселения. </a:t>
            </a:r>
          </a:p>
          <a:p>
            <a:pPr algn="ctr"/>
            <a:r>
              <a:rPr lang="ru-RU" sz="1100" dirty="0">
                <a:solidFill>
                  <a:schemeClr val="bg1"/>
                </a:solidFill>
              </a:rPr>
              <a:t>Собрание депутатов сельского поселения рассматривает проект решения о бюджете в одном чтении.</a:t>
            </a: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6660232" y="2755056"/>
            <a:ext cx="2232247" cy="377028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Проект бюджета сельского поселения утверждается Собранием депутатов </a:t>
            </a:r>
            <a:r>
              <a:rPr lang="ru-RU" sz="1100" dirty="0" smtClean="0">
                <a:solidFill>
                  <a:schemeClr val="bg1"/>
                </a:solidFill>
              </a:rPr>
              <a:t>Северного  </a:t>
            </a:r>
            <a:r>
              <a:rPr lang="ru-RU" sz="1100" dirty="0">
                <a:solidFill>
                  <a:schemeClr val="bg1"/>
                </a:solidFill>
              </a:rPr>
              <a:t>сельского поселения в форме </a:t>
            </a:r>
            <a:r>
              <a:rPr lang="ru-RU" sz="1100" dirty="0" smtClean="0">
                <a:solidFill>
                  <a:schemeClr val="bg1"/>
                </a:solidFill>
              </a:rPr>
              <a:t>решения </a:t>
            </a:r>
            <a:r>
              <a:rPr lang="ru-RU" sz="1100" dirty="0">
                <a:solidFill>
                  <a:schemeClr val="bg1"/>
                </a:solidFill>
              </a:rPr>
              <a:t>о бюджете сельского поселения. </a:t>
            </a:r>
            <a:r>
              <a:rPr lang="ru-RU" sz="1100" dirty="0" smtClean="0">
                <a:solidFill>
                  <a:schemeClr val="bg1"/>
                </a:solidFill>
              </a:rPr>
              <a:t>Принятое </a:t>
            </a:r>
            <a:r>
              <a:rPr lang="ru-RU" sz="1100" dirty="0">
                <a:solidFill>
                  <a:schemeClr val="bg1"/>
                </a:solidFill>
              </a:rPr>
              <a:t>Собранием депутатов </a:t>
            </a:r>
            <a:r>
              <a:rPr lang="ru-RU" sz="1100" dirty="0" smtClean="0">
                <a:solidFill>
                  <a:schemeClr val="bg1"/>
                </a:solidFill>
              </a:rPr>
              <a:t>решение </a:t>
            </a:r>
            <a:r>
              <a:rPr lang="ru-RU" sz="1100" dirty="0">
                <a:solidFill>
                  <a:schemeClr val="bg1"/>
                </a:solidFill>
              </a:rPr>
              <a:t>о бюджете сельского поселения подлежит обнародованию путем </a:t>
            </a:r>
            <a:r>
              <a:rPr lang="ru-RU" sz="1100" dirty="0" smtClean="0">
                <a:solidFill>
                  <a:schemeClr val="bg1"/>
                </a:solidFill>
              </a:rPr>
              <a:t>размещения </a:t>
            </a:r>
            <a:r>
              <a:rPr lang="ru-RU" sz="1100" dirty="0">
                <a:solidFill>
                  <a:schemeClr val="bg1"/>
                </a:solidFill>
              </a:rPr>
              <a:t>на официальном сайте сельского поселения в сети «Интернет».</a:t>
            </a:r>
          </a:p>
        </p:txBody>
      </p:sp>
    </p:spTree>
    <p:extLst>
      <p:ext uri="{BB962C8B-B14F-4D97-AF65-F5344CB8AC3E}">
        <p14:creationId xmlns="" xmlns:p14="http://schemas.microsoft.com/office/powerpoint/2010/main" val="6353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Документы, на основании которых составляется проект бюджета сельского поселения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1388675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FFFF00"/>
                </a:solidFill>
              </a:rPr>
              <a:t>Послание Президента Российской Федерации Федеральному Собранию Российской Федерации, определяющее бюджетную политику (требования к бюджетной политике) в 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2919046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FFFF00"/>
                </a:solidFill>
              </a:rPr>
              <a:t>Прогноз социально-экономического развития территории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99792" y="4077072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FFFF00"/>
                </a:solidFill>
              </a:rPr>
              <a:t>Основные направления </a:t>
            </a:r>
            <a:r>
              <a:rPr lang="ru-RU" i="1" dirty="0" smtClean="0">
                <a:solidFill>
                  <a:srgbClr val="FFFF00"/>
                </a:solidFill>
              </a:rPr>
              <a:t>бюджетной и </a:t>
            </a:r>
            <a:r>
              <a:rPr lang="ru-RU" i="1" dirty="0">
                <a:solidFill>
                  <a:srgbClr val="FFFF00"/>
                </a:solidFill>
              </a:rPr>
              <a:t>налоговой политики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395536" y="1988840"/>
            <a:ext cx="1728192" cy="3312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43808" y="5157192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FFFF00"/>
                </a:solidFill>
              </a:rPr>
              <a:t>Муниципальные программы территории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39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5"/>
          <p:cNvSpPr>
            <a:spLocks noGrp="1"/>
          </p:cNvSpPr>
          <p:nvPr>
            <p:ph type="title"/>
          </p:nvPr>
        </p:nvSpPr>
        <p:spPr>
          <a:xfrm>
            <a:off x="421481" y="476672"/>
            <a:ext cx="8229600" cy="1008112"/>
          </a:xfrm>
          <a:noFill/>
          <a:ln>
            <a:noFill/>
          </a:ln>
          <a:effectLst/>
          <a:scene3d>
            <a:camera prst="orthographicFront"/>
            <a:lightRig rig="balanced" dir="tr"/>
          </a:scene3d>
          <a:sp3d prstMaterial="matte">
            <a:bevelT w="1905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Основные направления бюджетной и налоговой политики на </a:t>
            </a:r>
            <a:r>
              <a:rPr lang="ru-RU" sz="24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2021 </a:t>
            </a:r>
            <a:r>
              <a:rPr lang="ru-RU" sz="24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– </a:t>
            </a:r>
            <a:r>
              <a:rPr lang="ru-RU" sz="24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2023 </a:t>
            </a:r>
            <a:r>
              <a:rPr lang="ru-RU" sz="240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годы</a:t>
            </a:r>
            <a:endParaRPr lang="ru-RU" sz="2400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3971" name="Oval 5"/>
          <p:cNvSpPr>
            <a:spLocks noChangeArrowheads="1"/>
          </p:cNvSpPr>
          <p:nvPr/>
        </p:nvSpPr>
        <p:spPr bwMode="auto">
          <a:xfrm>
            <a:off x="285720" y="1772816"/>
            <a:ext cx="8358246" cy="142876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ts val="528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 rotWithShape="0">
                    <a:srgbClr val="FFFFFF"/>
                  </a:outerShdw>
                </a:effectLst>
                <a:latin typeface="Arial"/>
              </a:rPr>
              <a:t>Обеспечение сбалансированности и устойчивости бюджетной 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 rotWithShape="0">
                    <a:srgbClr val="FFFFFF"/>
                  </a:outerShdw>
                </a:effectLst>
                <a:latin typeface="Arial"/>
              </a:rPr>
              <a:t>системы</a:t>
            </a:r>
            <a:endParaRPr lang="ru-RU" dirty="0">
              <a:latin typeface="Arial"/>
            </a:endParaRPr>
          </a:p>
        </p:txBody>
      </p:sp>
      <p:sp>
        <p:nvSpPr>
          <p:cNvPr id="83972" name="Oval 5"/>
          <p:cNvSpPr>
            <a:spLocks noChangeArrowheads="1"/>
          </p:cNvSpPr>
          <p:nvPr/>
        </p:nvSpPr>
        <p:spPr bwMode="auto">
          <a:xfrm flipV="1">
            <a:off x="398105" y="3429000"/>
            <a:ext cx="8286808" cy="135732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эффективности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бюджетных расходов,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достижение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установленных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показателей</a:t>
            </a: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 flipV="1">
            <a:off x="364798" y="5013176"/>
            <a:ext cx="8320115" cy="121444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Обеспечение прозрачности и открытости бюджетного процесса для граждан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208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Основные цели и задачи бюджетной и налоговой политики на 2021 – 2023 годы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4896544"/>
          </a:xfrm>
        </p:spPr>
        <p:txBody>
          <a:bodyPr>
            <a:normAutofit fontScale="47500" lnSpcReduction="20000"/>
          </a:bodyPr>
          <a:lstStyle/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endParaRPr lang="ru-R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2900" dirty="0" smtClean="0">
                <a:solidFill>
                  <a:schemeClr val="bg1"/>
                </a:solidFill>
                <a:latin typeface="Times New Roman"/>
                <a:ea typeface="Times New Roman"/>
              </a:rPr>
              <a:t>Бюджетная </a:t>
            </a:r>
            <a:r>
              <a:rPr lang="ru-RU" sz="2900" dirty="0">
                <a:solidFill>
                  <a:schemeClr val="bg1"/>
                </a:solidFill>
                <a:latin typeface="Times New Roman"/>
                <a:ea typeface="Times New Roman"/>
              </a:rPr>
              <a:t>и налоговая политика на 2021 – 2023 годы сохранит свою направленность на реализацию приоритетных задач социально-экономического развития </a:t>
            </a:r>
            <a:r>
              <a:rPr lang="ru-RU" sz="29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Северного </a:t>
            </a:r>
            <a:r>
              <a:rPr lang="ru-RU" sz="2900" dirty="0">
                <a:solidFill>
                  <a:schemeClr val="bg1"/>
                </a:solidFill>
                <a:latin typeface="Times New Roman"/>
                <a:ea typeface="Times New Roman"/>
              </a:rPr>
              <a:t>сельского поселения, будет ориентирована на достижение национальных целей развития, определенных Указами Президента Российской Федерации от 07.05.2018 № 204 и от 21.07.2020 № 474: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/>
                <a:ea typeface="Times New Roman"/>
              </a:rPr>
              <a:t>	сохранение </a:t>
            </a:r>
            <a:r>
              <a:rPr lang="ru-RU" sz="2900" dirty="0">
                <a:solidFill>
                  <a:schemeClr val="bg1"/>
                </a:solidFill>
                <a:latin typeface="Times New Roman"/>
                <a:ea typeface="Times New Roman"/>
              </a:rPr>
              <a:t>населения, здоровье и благополучие людей;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/>
                <a:ea typeface="Times New Roman"/>
              </a:rPr>
              <a:t>	возможности </a:t>
            </a:r>
            <a:r>
              <a:rPr lang="ru-RU" sz="2900" dirty="0">
                <a:solidFill>
                  <a:schemeClr val="bg1"/>
                </a:solidFill>
                <a:latin typeface="Times New Roman"/>
                <a:ea typeface="Times New Roman"/>
              </a:rPr>
              <a:t>для самореализации и развития талантов;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/>
                <a:ea typeface="Times New Roman"/>
              </a:rPr>
              <a:t>	комфортная </a:t>
            </a:r>
            <a:r>
              <a:rPr lang="ru-RU" sz="2900" dirty="0">
                <a:solidFill>
                  <a:schemeClr val="bg1"/>
                </a:solidFill>
                <a:latin typeface="Times New Roman"/>
                <a:ea typeface="Times New Roman"/>
              </a:rPr>
              <a:t>и безопасная среда для жизни;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/>
                <a:ea typeface="Times New Roman"/>
              </a:rPr>
              <a:t>	достойный</a:t>
            </a:r>
            <a:r>
              <a:rPr lang="ru-RU" sz="2900" dirty="0">
                <a:solidFill>
                  <a:schemeClr val="bg1"/>
                </a:solidFill>
                <a:latin typeface="Times New Roman"/>
                <a:ea typeface="Times New Roman"/>
              </a:rPr>
              <a:t>, эффективный труд и успешное предпринимательство.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/>
                <a:ea typeface="Times New Roman"/>
              </a:rPr>
              <a:t>	Основным </a:t>
            </a:r>
            <a:r>
              <a:rPr lang="ru-RU" sz="2900" dirty="0">
                <a:solidFill>
                  <a:schemeClr val="bg1"/>
                </a:solidFill>
                <a:latin typeface="Times New Roman"/>
                <a:ea typeface="Times New Roman"/>
              </a:rPr>
              <a:t>инструментом достижения национальных целей развития будут выступать региональные проекты с расширением горизонта их планирования до 2030 года.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/>
                <a:ea typeface="Times New Roman"/>
              </a:rPr>
              <a:t>	Регулярный </a:t>
            </a:r>
            <a:r>
              <a:rPr lang="ru-RU" sz="2900" dirty="0">
                <a:solidFill>
                  <a:schemeClr val="bg1"/>
                </a:solidFill>
                <a:latin typeface="Times New Roman"/>
                <a:ea typeface="Times New Roman"/>
              </a:rPr>
              <a:t>мониторинг и контроль хода реализации мероприятий также обеспечит получение конечного результата региональных проектов, направленных на реализацию федеральных проектов, входящих в состав национальных проектов.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/>
                <a:ea typeface="Times New Roman"/>
              </a:rPr>
              <a:t>	В </a:t>
            </a:r>
            <a:r>
              <a:rPr lang="ru-RU" sz="2900" dirty="0">
                <a:solidFill>
                  <a:schemeClr val="bg1"/>
                </a:solidFill>
                <a:latin typeface="Times New Roman"/>
                <a:ea typeface="Times New Roman"/>
              </a:rPr>
              <a:t>2021 году прогнозируется переходный период, направленный на восстановление социально-экономического развития </a:t>
            </a:r>
            <a:r>
              <a:rPr lang="ru-RU" sz="29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Северного </a:t>
            </a:r>
            <a:r>
              <a:rPr lang="ru-RU" sz="2900" dirty="0">
                <a:solidFill>
                  <a:schemeClr val="bg1"/>
                </a:solidFill>
                <a:latin typeface="Times New Roman"/>
                <a:ea typeface="Times New Roman"/>
              </a:rPr>
              <a:t>сельского поселения после снятия всех ограничений.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/>
                <a:ea typeface="Times New Roman"/>
              </a:rPr>
              <a:t>	Ключевыми </a:t>
            </a:r>
            <a:r>
              <a:rPr lang="ru-RU" sz="2900" dirty="0">
                <a:solidFill>
                  <a:schemeClr val="bg1"/>
                </a:solidFill>
                <a:latin typeface="Times New Roman"/>
                <a:ea typeface="Times New Roman"/>
              </a:rPr>
              <a:t>задачами Главы Администрации </a:t>
            </a:r>
            <a:r>
              <a:rPr lang="ru-RU" sz="2900" dirty="0" smtClean="0">
                <a:solidFill>
                  <a:schemeClr val="bg1"/>
                </a:solidFill>
                <a:latin typeface="Times New Roman"/>
                <a:ea typeface="Times New Roman"/>
              </a:rPr>
              <a:t>Северного </a:t>
            </a:r>
            <a:r>
              <a:rPr lang="ru-RU" sz="2900" dirty="0">
                <a:solidFill>
                  <a:schemeClr val="bg1"/>
                </a:solidFill>
                <a:latin typeface="Times New Roman"/>
                <a:ea typeface="Times New Roman"/>
              </a:rPr>
              <a:t>сельского поселения в рамках реализации бюджетной политики определены приоритеты по социальному благополучию жителей поселения и созданию условий для развития комфортной среды для проживания. </a:t>
            </a:r>
          </a:p>
          <a:p>
            <a:pPr indent="0" algn="just">
              <a:lnSpc>
                <a:spcPct val="97000"/>
              </a:lnSpc>
              <a:spcAft>
                <a:spcPts val="0"/>
              </a:spcAft>
              <a:buNone/>
            </a:pPr>
            <a:r>
              <a:rPr lang="ru-RU" sz="2900" dirty="0" smtClean="0">
                <a:solidFill>
                  <a:schemeClr val="bg1"/>
                </a:solidFill>
                <a:latin typeface="Times New Roman"/>
                <a:ea typeface="Times New Roman"/>
              </a:rPr>
              <a:t>	Как </a:t>
            </a:r>
            <a:r>
              <a:rPr lang="ru-RU" sz="2900" dirty="0">
                <a:solidFill>
                  <a:schemeClr val="bg1"/>
                </a:solidFill>
                <a:latin typeface="Times New Roman"/>
                <a:ea typeface="Times New Roman"/>
              </a:rPr>
              <a:t>и в предыдущие годы важной задачей будет являться обеспечение приоритизации структуры расходов, ориентированной на создание справедливой системы социального обеспечения, повышение качества институтов развития человеческого капитала, опережающее развитие современной инфраструктуры.</a:t>
            </a:r>
          </a:p>
          <a:p>
            <a:pPr marL="4572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9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5"/>
          <p:cNvSpPr>
            <a:spLocks noGrp="1"/>
          </p:cNvSpPr>
          <p:nvPr>
            <p:ph type="title"/>
          </p:nvPr>
        </p:nvSpPr>
        <p:spPr>
          <a:xfrm>
            <a:off x="875606" y="188640"/>
            <a:ext cx="7467600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32656"/>
            <a:ext cx="6597352" cy="53724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</a:rPr>
              <a:t>Сбалансированность бюджета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37704" y="2348880"/>
            <a:ext cx="4143404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196752"/>
            <a:ext cx="77048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Расходы бюджета сопоставляются с доходами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48880"/>
            <a:ext cx="1224136" cy="327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Доходы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230709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03222" y="2327985"/>
            <a:ext cx="1424910" cy="327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Расходы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23559" y="2307090"/>
            <a:ext cx="231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139952" y="2019036"/>
            <a:ext cx="1584176" cy="11994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Дефицит (-) или Профицит (+)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5738768" y="2039932"/>
            <a:ext cx="1008112" cy="288053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5724128" y="2660779"/>
            <a:ext cx="1008112" cy="285751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6824401" y="1759496"/>
            <a:ext cx="1635308" cy="699164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FFFF"/>
                </a:solidFill>
              </a:rPr>
              <a:t>Расходы больше доходов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6824401" y="2655527"/>
            <a:ext cx="1635308" cy="68057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FFFF"/>
                </a:solidFill>
              </a:rPr>
              <a:t>Доходы больше расходов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5003800" y="2033588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1560" y="3079993"/>
            <a:ext cx="973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24644" y="3832106"/>
            <a:ext cx="21871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2021 год</a:t>
            </a:r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Дефицит</a:t>
            </a:r>
            <a:endParaRPr lang="ru-RU" sz="1400" dirty="0"/>
          </a:p>
          <a:p>
            <a:pPr algn="ctr"/>
            <a:r>
              <a:rPr lang="ru-RU" sz="1400" dirty="0"/>
              <a:t>(профицит) </a:t>
            </a:r>
          </a:p>
          <a:p>
            <a:pPr algn="ctr"/>
            <a:r>
              <a:rPr lang="ru-RU" sz="1400" dirty="0" smtClean="0"/>
              <a:t>0,0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903401" y="3865612"/>
            <a:ext cx="23040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2022 год</a:t>
            </a:r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Дефицит</a:t>
            </a:r>
            <a:endParaRPr lang="ru-RU" sz="1400" dirty="0"/>
          </a:p>
          <a:p>
            <a:pPr algn="ctr"/>
            <a:r>
              <a:rPr lang="ru-RU" sz="1400" dirty="0"/>
              <a:t>(профицит) </a:t>
            </a:r>
          </a:p>
          <a:p>
            <a:pPr algn="ctr"/>
            <a:r>
              <a:rPr lang="ru-RU" sz="1400" dirty="0" smtClean="0"/>
              <a:t>0,0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724128" y="3865612"/>
            <a:ext cx="220471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2023 год</a:t>
            </a:r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Дефицит</a:t>
            </a:r>
            <a:endParaRPr lang="ru-RU" sz="1400" dirty="0"/>
          </a:p>
          <a:p>
            <a:pPr algn="ctr"/>
            <a:r>
              <a:rPr lang="ru-RU" sz="1400" dirty="0"/>
              <a:t>(профицит) </a:t>
            </a:r>
          </a:p>
          <a:p>
            <a:pPr algn="ctr"/>
            <a:r>
              <a:rPr lang="ru-RU" sz="1400" dirty="0" smtClean="0"/>
              <a:t>0,0</a:t>
            </a:r>
            <a:endParaRPr lang="ru-RU" sz="1400" dirty="0"/>
          </a:p>
        </p:txBody>
      </p:sp>
      <p:sp>
        <p:nvSpPr>
          <p:cNvPr id="24" name="Выноска со стрелкой вниз 23"/>
          <p:cNvSpPr/>
          <p:nvPr/>
        </p:nvSpPr>
        <p:spPr>
          <a:xfrm>
            <a:off x="310090" y="4184650"/>
            <a:ext cx="2016224" cy="10081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Доходы         Расходы </a:t>
            </a:r>
            <a:r>
              <a:rPr lang="ru-RU" sz="1400" dirty="0" smtClean="0"/>
              <a:t>        8318,1</a:t>
            </a:r>
            <a:endParaRPr lang="ru-RU" sz="1400" dirty="0"/>
          </a:p>
        </p:txBody>
      </p:sp>
      <p:sp>
        <p:nvSpPr>
          <p:cNvPr id="26" name="Выноска со стрелкой вниз 25"/>
          <p:cNvSpPr/>
          <p:nvPr/>
        </p:nvSpPr>
        <p:spPr>
          <a:xfrm>
            <a:off x="3011343" y="4184650"/>
            <a:ext cx="2088123" cy="10081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Доходы         </a:t>
            </a:r>
            <a:r>
              <a:rPr lang="ru-RU" sz="1400" dirty="0" smtClean="0"/>
              <a:t>Расходы</a:t>
            </a:r>
          </a:p>
          <a:p>
            <a:pPr algn="ctr"/>
            <a:r>
              <a:rPr lang="ru-RU" sz="1400" dirty="0" smtClean="0"/>
              <a:t>5905,9   </a:t>
            </a:r>
            <a:endParaRPr lang="ru-RU" sz="1400" dirty="0"/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5724129" y="4197846"/>
            <a:ext cx="2204714" cy="10081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Доходы         Расходы </a:t>
            </a:r>
            <a:endParaRPr lang="ru-RU" sz="1400" dirty="0" smtClean="0"/>
          </a:p>
          <a:p>
            <a:pPr algn="ctr"/>
            <a:r>
              <a:rPr lang="ru-RU" sz="1400" dirty="0" smtClean="0"/>
              <a:t>5805,0     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5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15080"/>
          </a:xfrm>
          <a:noFill/>
          <a:ln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balanced" dir="tr"/>
          </a:scene3d>
          <a:sp3d prstMaterial="matte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Меры, принимаемые для обеспечения сбалансированности бюджета Северного сельского поселения Северного района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624696338"/>
              </p:ext>
            </p:extLst>
          </p:nvPr>
        </p:nvGraphicFramePr>
        <p:xfrm>
          <a:off x="214282" y="1785926"/>
          <a:ext cx="864399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effectLst/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Основные </a:t>
            </a:r>
            <a:r>
              <a:rPr lang="ru-RU" sz="2000" dirty="0">
                <a:solidFill>
                  <a:schemeClr val="bg1"/>
                </a:solidFill>
              </a:rPr>
              <a:t>характеристики проекта бюджета </a:t>
            </a:r>
            <a:r>
              <a:rPr lang="ru-RU" sz="2000" dirty="0" smtClean="0">
                <a:solidFill>
                  <a:schemeClr val="bg1"/>
                </a:solidFill>
              </a:rPr>
              <a:t>Северного </a:t>
            </a:r>
            <a:r>
              <a:rPr lang="ru-RU" sz="2000" dirty="0">
                <a:solidFill>
                  <a:schemeClr val="bg1"/>
                </a:solidFill>
              </a:rPr>
              <a:t>сельского поселения </a:t>
            </a:r>
            <a:r>
              <a:rPr lang="ru-RU" sz="2000" dirty="0" smtClean="0">
                <a:solidFill>
                  <a:schemeClr val="bg1"/>
                </a:solidFill>
              </a:rPr>
              <a:t>Северного </a:t>
            </a:r>
            <a:r>
              <a:rPr lang="ru-RU" sz="2000" dirty="0">
                <a:solidFill>
                  <a:schemeClr val="bg1"/>
                </a:solidFill>
              </a:rPr>
              <a:t>района на </a:t>
            </a:r>
            <a:r>
              <a:rPr lang="ru-RU" sz="2000" dirty="0" smtClean="0">
                <a:solidFill>
                  <a:schemeClr val="bg1"/>
                </a:solidFill>
              </a:rPr>
              <a:t>2021 </a:t>
            </a:r>
            <a:r>
              <a:rPr lang="ru-RU" sz="2000" dirty="0">
                <a:solidFill>
                  <a:schemeClr val="bg1"/>
                </a:solidFill>
              </a:rPr>
              <a:t>год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 и плановый период </a:t>
            </a:r>
            <a:r>
              <a:rPr lang="ru-RU" sz="2000" dirty="0" smtClean="0">
                <a:solidFill>
                  <a:schemeClr val="bg1"/>
                </a:solidFill>
              </a:rPr>
              <a:t>2022 </a:t>
            </a:r>
            <a:r>
              <a:rPr lang="ru-RU" sz="2000" dirty="0">
                <a:solidFill>
                  <a:schemeClr val="bg1"/>
                </a:solidFill>
              </a:rPr>
              <a:t>и </a:t>
            </a:r>
            <a:r>
              <a:rPr lang="ru-RU" sz="2000" dirty="0" smtClean="0">
                <a:solidFill>
                  <a:schemeClr val="bg1"/>
                </a:solidFill>
              </a:rPr>
              <a:t>2023 </a:t>
            </a:r>
            <a:r>
              <a:rPr lang="ru-RU" sz="2000" dirty="0">
                <a:solidFill>
                  <a:schemeClr val="bg1"/>
                </a:solidFill>
              </a:rPr>
              <a:t>годов</a:t>
            </a:r>
            <a:r>
              <a:rPr lang="ru-RU" sz="3200" dirty="0">
                <a:solidFill>
                  <a:schemeClr val="bg1"/>
                </a:solidFill>
              </a:rPr>
              <a:t/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тыс.рублей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77660957"/>
              </p:ext>
            </p:extLst>
          </p:nvPr>
        </p:nvGraphicFramePr>
        <p:xfrm>
          <a:off x="179512" y="1556792"/>
          <a:ext cx="8786872" cy="447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18"/>
                <a:gridCol w="1716764"/>
                <a:gridCol w="1505090"/>
                <a:gridCol w="1684150"/>
                <a:gridCol w="1684150"/>
              </a:tblGrid>
              <a:tr h="121071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Первоначально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принятый бюджет на 2020 год от 26.12.2019 №96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2021 год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2022 год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2023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</a:tr>
              <a:tr h="80997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I</a:t>
                      </a: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.Доходы, всего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10118,1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8318,1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5905,9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5805,0</a:t>
                      </a:r>
                      <a:endParaRPr lang="ru-RU" dirty="0"/>
                    </a:p>
                  </a:txBody>
                  <a:tcPr/>
                </a:tc>
              </a:tr>
              <a:tr h="80997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II</a:t>
                      </a: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.Расходы, расходы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10118,1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8318,1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5905,9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5805,0</a:t>
                      </a:r>
                      <a:endParaRPr lang="ru-RU" dirty="0"/>
                    </a:p>
                  </a:txBody>
                  <a:tcPr/>
                </a:tc>
              </a:tr>
              <a:tr h="162090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III</a:t>
                      </a: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.Дефицит</a:t>
                      </a:r>
                      <a:r>
                        <a:rPr lang="ru-RU" sz="24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 и источники его покрытия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0,0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0,0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0,0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0,0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700" smtClean="0">
                <a:solidFill>
                  <a:srgbClr val="0070C0"/>
                </a:solidFill>
              </a:rPr>
              <a:t/>
            </a:r>
            <a:br>
              <a:rPr lang="ru-RU" sz="2700" smtClean="0">
                <a:solidFill>
                  <a:srgbClr val="0070C0"/>
                </a:solidFill>
              </a:rPr>
            </a:br>
            <a:r>
              <a:rPr lang="ru-RU" sz="2700" smtClean="0">
                <a:solidFill>
                  <a:srgbClr val="0070C0"/>
                </a:solidFill>
              </a:rPr>
              <a:t/>
            </a:r>
            <a:br>
              <a:rPr lang="ru-RU" sz="2700" smtClean="0">
                <a:solidFill>
                  <a:srgbClr val="0070C0"/>
                </a:solidFill>
              </a:rPr>
            </a:br>
            <a:r>
              <a:rPr lang="ru-RU" sz="2700" smtClean="0">
                <a:solidFill>
                  <a:srgbClr val="0070C0"/>
                </a:solidFill>
              </a:rPr>
              <a:t/>
            </a:r>
            <a:br>
              <a:rPr lang="ru-RU" sz="2700" smtClean="0">
                <a:solidFill>
                  <a:srgbClr val="0070C0"/>
                </a:solidFill>
              </a:rPr>
            </a:br>
            <a:r>
              <a:rPr lang="ru-RU" sz="2700" smtClean="0">
                <a:solidFill>
                  <a:srgbClr val="0070C0"/>
                </a:solidFill>
              </a:rPr>
              <a:t/>
            </a:r>
            <a:br>
              <a:rPr lang="ru-RU" sz="2700" smtClean="0">
                <a:solidFill>
                  <a:srgbClr val="0070C0"/>
                </a:solidFill>
              </a:rPr>
            </a:br>
            <a:r>
              <a:rPr lang="ru-RU" sz="2700" smtClean="0">
                <a:solidFill>
                  <a:srgbClr val="0070C0"/>
                </a:solidFill>
              </a:rPr>
              <a:t/>
            </a:r>
            <a:br>
              <a:rPr lang="ru-RU" sz="2700" smtClean="0">
                <a:solidFill>
                  <a:srgbClr val="0070C0"/>
                </a:solidFill>
              </a:rPr>
            </a:br>
            <a:r>
              <a:rPr lang="ru-RU" sz="2700" smtClean="0">
                <a:solidFill>
                  <a:srgbClr val="0070C0"/>
                </a:solidFill>
              </a:rPr>
              <a:t/>
            </a:r>
            <a:br>
              <a:rPr lang="ru-RU" sz="2700" smtClean="0">
                <a:solidFill>
                  <a:srgbClr val="0070C0"/>
                </a:solidFill>
              </a:rPr>
            </a:br>
            <a:r>
              <a:rPr lang="ru-RU" sz="2700" smtClean="0">
                <a:solidFill>
                  <a:srgbClr val="0070C0"/>
                </a:solidFill>
              </a:rPr>
              <a:t/>
            </a:r>
            <a:br>
              <a:rPr lang="ru-RU" sz="2700" smtClean="0">
                <a:solidFill>
                  <a:srgbClr val="0070C0"/>
                </a:solidFill>
              </a:rPr>
            </a:br>
            <a:r>
              <a:rPr lang="ru-RU" sz="2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НАЛОГОВЫЕ И НЕНАЛОГОВЫЕ ДОХОДЫ БЮДЖЕТА Северного СЕЛЬСКОГО ПОСЕЛЕНИЯ Северного РАЙОНА </a:t>
            </a:r>
            <a:r>
              <a:rPr lang="ru-RU" sz="2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2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smtClean="0">
                <a:solidFill>
                  <a:srgbClr val="0070C0"/>
                </a:solidFill>
              </a:rPr>
              <a:t/>
            </a:r>
            <a:br>
              <a:rPr lang="ru-RU" sz="2700" b="1" smtClean="0">
                <a:solidFill>
                  <a:srgbClr val="0070C0"/>
                </a:solidFill>
              </a:rPr>
            </a:br>
            <a:r>
              <a:rPr lang="ru-RU" sz="2700" b="1" smtClean="0">
                <a:solidFill>
                  <a:srgbClr val="0070C0"/>
                </a:solidFill>
              </a:rPr>
              <a:t/>
            </a:r>
            <a:br>
              <a:rPr lang="ru-RU" sz="2700" b="1" smtClean="0">
                <a:solidFill>
                  <a:srgbClr val="0070C0"/>
                </a:solidFill>
              </a:rPr>
            </a:br>
            <a:r>
              <a:rPr lang="ru-RU" sz="2700" b="1" smtClean="0">
                <a:solidFill>
                  <a:srgbClr val="0070C0"/>
                </a:solidFill>
              </a:rPr>
              <a:t/>
            </a:r>
            <a:br>
              <a:rPr lang="ru-RU" sz="2700" b="1" smtClean="0">
                <a:solidFill>
                  <a:srgbClr val="0070C0"/>
                </a:solidFill>
              </a:rPr>
            </a:br>
            <a:r>
              <a:rPr lang="ru-RU" sz="2700" b="1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ru-RU" sz="2700" b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ru-RU" sz="2800" b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1800" b="1" smtClean="0">
                <a:solidFill>
                  <a:srgbClr val="C00000"/>
                </a:solidFill>
                <a:latin typeface="Times New Roman" pitchFamily="18" charset="0"/>
              </a:rPr>
              <a:t>                                                                                                  </a:t>
            </a:r>
            <a:endParaRPr lang="ru-RU" sz="2000" dirty="0" smtClean="0"/>
          </a:p>
        </p:txBody>
      </p:sp>
      <p:graphicFrame>
        <p:nvGraphicFramePr>
          <p:cNvPr id="3" name="Содержимое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02532293"/>
              </p:ext>
            </p:extLst>
          </p:nvPr>
        </p:nvGraphicFramePr>
        <p:xfrm>
          <a:off x="873125" y="2578100"/>
          <a:ext cx="7954963" cy="2705100"/>
        </p:xfrm>
        <a:graphic>
          <a:graphicData uri="http://schemas.openxmlformats.org/presentationml/2006/ole">
            <p:oleObj spid="_x0000_s209023" name="Worksheet" r:id="rId3" imgW="6162743" imgH="209541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7867</TotalTime>
  <Words>806</Words>
  <Application>Microsoft Office PowerPoint</Application>
  <PresentationFormat>Экран (4:3)</PresentationFormat>
  <Paragraphs>217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Техническая</vt:lpstr>
      <vt:lpstr>Worksheet</vt:lpstr>
      <vt:lpstr>Диаграмма Microsoft Office Excel</vt:lpstr>
      <vt:lpstr>Администрация Северного сельского поселения</vt:lpstr>
      <vt:lpstr>Слайд 2</vt:lpstr>
      <vt:lpstr>Документы, на основании которых составляется проект бюджета сельского поселения </vt:lpstr>
      <vt:lpstr>Основные направления бюджетной и налоговой политики на 2021 – 2023 годы</vt:lpstr>
      <vt:lpstr>Основные цели и задачи бюджетной и налоговой политики на 2021 – 2023 годы</vt:lpstr>
      <vt:lpstr>                                                                                                                 </vt:lpstr>
      <vt:lpstr>Меры, принимаемые для обеспечения сбалансированности бюджета Северного сельского поселения Северного района</vt:lpstr>
      <vt:lpstr>    Основные характеристики проекта бюджета Северного сельского поселения Северного района на 2021 год  и плановый период 2022 и 2023 годов     тыс.рублей </vt:lpstr>
      <vt:lpstr>       НАЛОГОВЫЕ И НЕНАЛОГОВЫЕ ДОХОДЫ БЮДЖЕТА Северного СЕЛЬСКОГО ПОСЕЛЕНИЯ Северного РАЙОНА        Тыс. рублей                                                                                                        </vt:lpstr>
      <vt:lpstr>Слайд 10</vt:lpstr>
      <vt:lpstr>    Безвозмездные поступления из областного бюджета         тыс. рублей  </vt:lpstr>
      <vt:lpstr>Структура расходов по разделам бюджетной классификации (%)</vt:lpstr>
      <vt:lpstr>Расходы бюджета Северного сельского поселения Зимовниковского  района, формируемые в рамках муниципальных программ Северного сельского поселения Северного района и непрограммные расходы</vt:lpstr>
      <vt:lpstr>Распределение плановых назначений по муниципальным программам Северного сельского поселения , тыс. рублей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799</cp:revision>
  <dcterms:created xsi:type="dcterms:W3CDTF">2012-10-21T15:40:11Z</dcterms:created>
  <dcterms:modified xsi:type="dcterms:W3CDTF">2021-03-30T13:07:43Z</dcterms:modified>
</cp:coreProperties>
</file>