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19"/>
  </p:notesMasterIdLst>
  <p:sldIdLst>
    <p:sldId id="308" r:id="rId2"/>
    <p:sldId id="329" r:id="rId3"/>
    <p:sldId id="256" r:id="rId4"/>
    <p:sldId id="327" r:id="rId5"/>
    <p:sldId id="326" r:id="rId6"/>
    <p:sldId id="334" r:id="rId7"/>
    <p:sldId id="284" r:id="rId8"/>
    <p:sldId id="337" r:id="rId9"/>
    <p:sldId id="266" r:id="rId10"/>
    <p:sldId id="267" r:id="rId11"/>
    <p:sldId id="268" r:id="rId12"/>
    <p:sldId id="312" r:id="rId13"/>
    <p:sldId id="333" r:id="rId14"/>
    <p:sldId id="338" r:id="rId15"/>
    <p:sldId id="285" r:id="rId16"/>
    <p:sldId id="288" r:id="rId17"/>
    <p:sldId id="30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A2F8E1"/>
    <a:srgbClr val="21EB43"/>
    <a:srgbClr val="00FFCC"/>
    <a:srgbClr val="339933"/>
    <a:srgbClr val="891753"/>
    <a:srgbClr val="000066"/>
    <a:srgbClr val="D60093"/>
    <a:srgbClr val="29A10D"/>
    <a:srgbClr val="B36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Проект 2023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2840.3</c:v>
                </c:pt>
                <c:pt idx="1">
                  <c:v>2912.8</c:v>
                </c:pt>
                <c:pt idx="2">
                  <c:v>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F-4201-AC08-3C8A5B2691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Проект 2023</c:v>
                </c:pt>
                <c:pt idx="1">
                  <c:v>Проект 2024</c:v>
                </c:pt>
                <c:pt idx="2">
                  <c:v>Проект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7156.9</c:v>
                </c:pt>
                <c:pt idx="1">
                  <c:v>5661.9</c:v>
                </c:pt>
                <c:pt idx="2">
                  <c:v>5112.2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0F-4201-AC08-3C8A5B269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628416"/>
        <c:axId val="105629952"/>
        <c:axId val="0"/>
      </c:bar3DChart>
      <c:catAx>
        <c:axId val="10562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29952"/>
        <c:crosses val="autoZero"/>
        <c:auto val="1"/>
        <c:lblAlgn val="ctr"/>
        <c:lblOffset val="100"/>
        <c:noMultiLvlLbl val="0"/>
      </c:catAx>
      <c:valAx>
        <c:axId val="10562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2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76140022246389"/>
          <c:y val="0.69237457429812921"/>
          <c:w val="0.31854169795042964"/>
          <c:h val="0.2460708089757958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Структура налоговых и неналоговых доходов местного бюджета в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году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aseline="0" dirty="0" smtClean="0">
                <a:solidFill>
                  <a:schemeClr val="tx1"/>
                </a:solidFill>
              </a:rPr>
              <a:t>  тыс</a:t>
            </a:r>
            <a:r>
              <a:rPr lang="ru-RU" dirty="0" smtClean="0">
                <a:solidFill>
                  <a:schemeClr val="tx1"/>
                </a:solidFill>
              </a:rPr>
              <a:t>.рублей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0432636225352438E-2"/>
          <c:y val="4.185727483972208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4"/>
          <c:dLbls>
            <c:dLbl>
              <c:idx val="4"/>
              <c:layout>
                <c:manualLayout>
                  <c:x val="2.0445351213639801E-2"/>
                  <c:y val="-2.7155262564166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 физ. Лиц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849.1</c:v>
                </c:pt>
                <c:pt idx="1">
                  <c:v>111</c:v>
                </c:pt>
                <c:pt idx="2">
                  <c:v>65.3</c:v>
                </c:pt>
                <c:pt idx="3">
                  <c:v>1813.4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722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5451520"/>
        <c:axId val="105453056"/>
        <c:axId val="91337152"/>
      </c:bar3DChart>
      <c:catAx>
        <c:axId val="1054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453056"/>
        <c:crosses val="autoZero"/>
        <c:auto val="1"/>
        <c:lblAlgn val="ctr"/>
        <c:lblOffset val="100"/>
        <c:noMultiLvlLbl val="0"/>
      </c:catAx>
      <c:valAx>
        <c:axId val="10545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5451520"/>
        <c:crosses val="autoZero"/>
        <c:crossBetween val="between"/>
      </c:valAx>
      <c:serAx>
        <c:axId val="91337152"/>
        <c:scaling>
          <c:orientation val="minMax"/>
        </c:scaling>
        <c:delete val="1"/>
        <c:axPos val="b"/>
        <c:majorTickMark val="out"/>
        <c:minorTickMark val="none"/>
        <c:tickLblPos val="none"/>
        <c:crossAx val="105453056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 расходов </a:t>
            </a:r>
            <a:r>
              <a:rPr lang="ru-RU" dirty="0"/>
              <a:t>бюджета </a:t>
            </a:r>
            <a:r>
              <a:rPr lang="ru-RU" dirty="0" smtClean="0"/>
              <a:t>Северного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сельского поселения в </a:t>
            </a:r>
            <a:r>
              <a:rPr lang="ru-RU" dirty="0" smtClean="0"/>
              <a:t>2024 </a:t>
            </a:r>
            <a:r>
              <a:rPr lang="ru-RU" dirty="0"/>
              <a:t>г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Северного сельского поселения в 2018 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вопросы-5619,3тыс.руб.</c:v>
                </c:pt>
                <c:pt idx="1">
                  <c:v>Жилищно-коммунальное хозяйство-412,8 тыс.руб</c:v>
                </c:pt>
                <c:pt idx="2">
                  <c:v>Культура, кинематография-1324,0 тыс.руб</c:v>
                </c:pt>
                <c:pt idx="3">
                  <c:v>Физическая культура и спорт-0,0 тыс.руб</c:v>
                </c:pt>
                <c:pt idx="4">
                  <c:v>Национальная оборона -101,1тыс.рублей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0.74600000000000022</c:v>
                </c:pt>
                <c:pt idx="1">
                  <c:v>5.5000000000000014E-2</c:v>
                </c:pt>
                <c:pt idx="2">
                  <c:v>0.17600000000000005</c:v>
                </c:pt>
                <c:pt idx="3">
                  <c:v>0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5-4AAA-AB78-6F6052702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619883040935944"/>
          <c:y val="0.14671637608305693"/>
          <c:w val="0.33771929824561503"/>
          <c:h val="0.84932026903377833"/>
        </c:manualLayout>
      </c:layout>
      <c:overlay val="0"/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19185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ПРОЕКТ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Северного сельского поселения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2024 год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2025-2026 гг.</a:t>
            </a:r>
          </a:p>
        </p:txBody>
      </p:sp>
      <p:pic>
        <p:nvPicPr>
          <p:cNvPr id="9" name="Рисунок 8" descr="C:\Users\Moskalenko\Desktop\1607876454_budget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247" y="4583588"/>
            <a:ext cx="392392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8075261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14282" y="1857364"/>
          <a:ext cx="8715404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57148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Динамика поступлений налога на доходы физических лиц в местный бюджет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631" y="5301209"/>
            <a:ext cx="2074369" cy="1556791"/>
          </a:xfrm>
          <a:prstGeom prst="rect">
            <a:avLst/>
          </a:prstGeom>
          <a:noFill/>
        </p:spPr>
      </p:pic>
      <p:pic>
        <p:nvPicPr>
          <p:cNvPr id="37889" name="Picture 1" descr="C:\Users\Moskalenko\Desktop\ca41647a257b5bcdd818841003833a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Безвозмездные поступления из областного бюджета (тыс.рублей)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85938"/>
              </p:ext>
            </p:extLst>
          </p:nvPr>
        </p:nvGraphicFramePr>
        <p:xfrm>
          <a:off x="827584" y="1916832"/>
          <a:ext cx="7776864" cy="486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4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 (первоначальный)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62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9997,2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7850,0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6110,5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5529,1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84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62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7039,1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7708,8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5955,3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5359,8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62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396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115,5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141,2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155,2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169,3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791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</a:t>
                      </a:r>
                      <a:r>
                        <a:rPr lang="ru-RU" baseline="0" dirty="0" smtClean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5428537"/>
            <a:ext cx="1152127" cy="102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7704856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9634" name="Picture 2" descr="C:\Users\Moskalenko\Desktop\7071a2f1-d911-4899-86b8-11a8a282e5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83349"/>
              </p:ext>
            </p:extLst>
          </p:nvPr>
        </p:nvGraphicFramePr>
        <p:xfrm>
          <a:off x="251520" y="188640"/>
          <a:ext cx="86868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285784" y="571480"/>
            <a:ext cx="8929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2218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году 98,4 %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объёма бюджетных ассигнований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Северном сельском поселении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направлено на реализацию муниципальных программ, 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C:\Users\Moskalenko\Desktop\859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3449960" cy="258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875" y="571481"/>
            <a:ext cx="7858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непрограммные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94" y="1714488"/>
            <a:ext cx="1357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2492896"/>
            <a:ext cx="2051720" cy="11418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8873,5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500094" y="2071675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98,7%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42906" y="3786175"/>
            <a:ext cx="1643063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12728,4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98,4%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286,7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95,8%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10900,3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455,2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285875" y="5143500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285875" y="6143625"/>
            <a:ext cx="742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94,7 %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9929,0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933,8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0"/>
            <a:ext cx="57864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Северного сельского поселения</a:t>
            </a:r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80928"/>
            <a:ext cx="58527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0" y="2251636"/>
            <a:ext cx="2071670" cy="240412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8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08044"/>
            <a:ext cx="1944216" cy="19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29278"/>
            <a:ext cx="2483768" cy="20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2348880"/>
            <a:ext cx="2699792" cy="22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C:\Users\Moskalenko\Desktop\img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2060848"/>
            <a:ext cx="6396203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Moskalenko\Desktop\Новая папка\ilovepdf_co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969" y="-550968"/>
            <a:ext cx="9878623" cy="7408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7143800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Северного сельского поселения на 2024 год и плановый период 2025 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годов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Северного сельского поселения на 2024-2026 годы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Северного сельского поселения от 16.09.2022 №40)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Северного сельского поселения на 2024-2026 годы 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Северного сельского поселения от 01.11.2023 №97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95536" y="407707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Северного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2024 год и плановый период 2025 и 2026 годов)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0"/>
            <a:ext cx="57864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Зимовниковского района</a:t>
            </a:r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Moskalenko\Desktop\Новая папка\бюдже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7" name="Picture 1" descr="C:\Users\Moskalenko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3035" cy="698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-103549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</a:t>
            </a:r>
            <a:r>
              <a:rPr lang="ru-RU" b="1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Зимовниковского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района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Moskalenko\Desktop\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2" y="432894"/>
            <a:ext cx="9102366" cy="623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-142908" y="428604"/>
            <a:ext cx="9286908" cy="6858000"/>
            <a:chOff x="0" y="0"/>
            <a:chExt cx="9286908" cy="6858000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500042"/>
              <a:ext cx="9286908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на 2024-2026 годы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216728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216728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Дефицит,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6110,5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5529,1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11355,5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10862,8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74292" y="5941300"/>
              <a:ext cx="2351527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2024год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2025год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Плановые бюджетные назначения на 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2026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216728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216724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Безвозмездные поступления из областного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4292" y="2824550"/>
              <a:ext cx="2351527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13015,1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10862,8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95737" y="3744415"/>
              <a:ext cx="2304255" cy="1296145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7850,0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500298" y="0"/>
              <a:ext cx="5786478" cy="40011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endPara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95736" y="5013176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13015,1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73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</a:t>
            </a:r>
            <a:r>
              <a:rPr lang="ru-RU" sz="1800" b="1" dirty="0" smtClean="0">
                <a:effectLst/>
              </a:rPr>
              <a:t>Северного  </a:t>
            </a:r>
            <a:r>
              <a:rPr lang="ru-RU" sz="1800" b="1" dirty="0">
                <a:effectLst/>
              </a:rPr>
              <a:t>сельского поселения на </a:t>
            </a:r>
            <a:r>
              <a:rPr lang="ru-RU" sz="1800" b="1" dirty="0" smtClean="0">
                <a:effectLst/>
              </a:rPr>
              <a:t>2024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7722734"/>
              </p:ext>
            </p:extLst>
          </p:nvPr>
        </p:nvGraphicFramePr>
        <p:xfrm>
          <a:off x="304800" y="1268413"/>
          <a:ext cx="4191000" cy="49357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9997,2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onstant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 849,1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Неналоговые расходы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65,3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имущество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cs typeface="Times New Roman"/>
                        </a:rPr>
                        <a:t>1924,4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Дотации из областного бюджета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4588,6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5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Субвенции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101,3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2018099"/>
              </p:ext>
            </p:extLst>
          </p:nvPr>
        </p:nvGraphicFramePr>
        <p:xfrm>
          <a:off x="4648200" y="1268413"/>
          <a:ext cx="4343400" cy="4947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  <a:endParaRPr lang="ru-RU" sz="1800" b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9997,2</a:t>
                      </a:r>
                      <a:endParaRPr lang="ru-RU" sz="14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Общегосударственные вопросы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6745,8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Физическая культура и спорт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</a:rPr>
                        <a:t>10,0</a:t>
                      </a:r>
                      <a:endParaRPr lang="ru-RU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Культура и кинематография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2236,6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789,2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117,6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Межбюджетные</a:t>
                      </a:r>
                      <a:r>
                        <a:rPr lang="ru-RU" sz="1800" baseline="0" dirty="0" smtClean="0">
                          <a:effectLst/>
                          <a:latin typeface="+mj-lt"/>
                        </a:rPr>
                        <a:t> трансферты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+mj-lt"/>
                        </a:rPr>
                        <a:t>73,0</a:t>
                      </a:r>
                      <a:endParaRPr lang="ru-RU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7958150"/>
              </p:ext>
            </p:extLst>
          </p:nvPr>
        </p:nvGraphicFramePr>
        <p:xfrm>
          <a:off x="357126" y="1268760"/>
          <a:ext cx="87868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0004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 бюджета Северного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7347</TotalTime>
  <Words>410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Северного  сельского поселения на 2024 год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868</cp:revision>
  <dcterms:modified xsi:type="dcterms:W3CDTF">2025-01-21T10:26:46Z</dcterms:modified>
</cp:coreProperties>
</file>