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543859649122879E-2"/>
          <c:y val="0"/>
          <c:w val="0.71483987198968635"/>
          <c:h val="0.875003446677534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2020(факт)</c:v>
                </c:pt>
                <c:pt idx="1">
                  <c:v>2021(факт)</c:v>
                </c:pt>
                <c:pt idx="2">
                  <c:v>2022(план)</c:v>
                </c:pt>
                <c:pt idx="3">
                  <c:v>2023(план)</c:v>
                </c:pt>
                <c:pt idx="4">
                  <c:v>2024(план)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6562.2</c:v>
                </c:pt>
                <c:pt idx="1">
                  <c:v>5906.7</c:v>
                </c:pt>
                <c:pt idx="2">
                  <c:v>5833</c:v>
                </c:pt>
                <c:pt idx="3">
                  <c:v>4689.5</c:v>
                </c:pt>
                <c:pt idx="4" formatCode="0.0">
                  <c:v>4129.8999999999996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F-4347-B44D-AB48604A0C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2020(факт)</c:v>
                </c:pt>
                <c:pt idx="1">
                  <c:v>2021(факт)</c:v>
                </c:pt>
                <c:pt idx="2">
                  <c:v>2022(план)</c:v>
                </c:pt>
                <c:pt idx="3">
                  <c:v>2023(план)</c:v>
                </c:pt>
                <c:pt idx="4">
                  <c:v>2024(план)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2505.9</c:v>
                </c:pt>
                <c:pt idx="1">
                  <c:v>2411.4</c:v>
                </c:pt>
                <c:pt idx="2">
                  <c:v>2601.9</c:v>
                </c:pt>
                <c:pt idx="3">
                  <c:v>2693</c:v>
                </c:pt>
                <c:pt idx="4" formatCode="0.0">
                  <c:v>2729.9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F-4347-B44D-AB48604A0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141056"/>
        <c:axId val="127382656"/>
      </c:barChart>
      <c:catAx>
        <c:axId val="741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27382656"/>
        <c:crossesAt val="0"/>
        <c:auto val="1"/>
        <c:lblAlgn val="ctr"/>
        <c:lblOffset val="100"/>
        <c:noMultiLvlLbl val="0"/>
      </c:catAx>
      <c:valAx>
        <c:axId val="127382656"/>
        <c:scaling>
          <c:orientation val="minMax"/>
          <c:max val="1"/>
          <c:min val="0"/>
        </c:scaling>
        <c:delete val="1"/>
        <c:axPos val="l"/>
        <c:majorGridlines/>
        <c:numFmt formatCode="General" sourceLinked="0"/>
        <c:majorTickMark val="out"/>
        <c:minorTickMark val="none"/>
        <c:tickLblPos val="nextTo"/>
        <c:crossAx val="74141056"/>
        <c:crosses val="autoZero"/>
        <c:crossBetween val="between"/>
        <c:majorUnit val="0.1"/>
        <c:minorUnit val="2.0000000000000035E-2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доходов бюджета </a:t>
            </a:r>
            <a:r>
              <a:rPr lang="ru-RU" dirty="0" smtClean="0"/>
              <a:t>Северного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сельского поселения в </a:t>
            </a:r>
            <a:r>
              <a:rPr lang="ru-RU" dirty="0" smtClean="0"/>
              <a:t>2025 </a:t>
            </a:r>
            <a:r>
              <a:rPr lang="ru-RU" dirty="0"/>
              <a:t>г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2022 г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5"/>
                <c:pt idx="0">
                  <c:v>Налоги на имущество-1777,3 тыс.руб.</c:v>
                </c:pt>
                <c:pt idx="1">
                  <c:v>Налог на доходы физических лиц-664,6 тыс.руб</c:v>
                </c:pt>
                <c:pt idx="2">
                  <c:v>Государственная пошлина-3,3 тыс.руб</c:v>
                </c:pt>
                <c:pt idx="3">
                  <c:v>Не налоговые доходы-74,5 тыс.руб</c:v>
                </c:pt>
                <c:pt idx="4">
                  <c:v>ВСЕГО-2601,9 тыс.руб.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 formatCode="0.00%">
                  <c:v>0.68300000000000005</c:v>
                </c:pt>
                <c:pt idx="1">
                  <c:v>0.255</c:v>
                </c:pt>
                <c:pt idx="2" formatCode="0.00%">
                  <c:v>1E-3</c:v>
                </c:pt>
                <c:pt idx="3" formatCode="0.00%">
                  <c:v>2.9000000000000001E-2</c:v>
                </c:pt>
                <c:pt idx="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A-4F80-8A24-9D0616061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5350877192982471"/>
          <c:y val="0.20756868926429362"/>
          <c:w val="0.33771929824561464"/>
          <c:h val="0.7475564310968584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</a:t>
            </a:r>
            <a:r>
              <a:rPr lang="ru-RU" dirty="0" smtClean="0"/>
              <a:t>расходов </a:t>
            </a:r>
            <a:r>
              <a:rPr lang="ru-RU" dirty="0"/>
              <a:t>бюджета </a:t>
            </a:r>
            <a:r>
              <a:rPr lang="ru-RU" dirty="0" smtClean="0"/>
              <a:t>Северного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сельского поселения в </a:t>
            </a:r>
            <a:r>
              <a:rPr lang="ru-RU" dirty="0" smtClean="0"/>
              <a:t>2025 </a:t>
            </a:r>
            <a:r>
              <a:rPr lang="ru-RU" dirty="0"/>
              <a:t>г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Северного сельского поселения в 2018 г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вопросы-5722,0тыс.руб.</c:v>
                </c:pt>
                <c:pt idx="1">
                  <c:v>Жилищно-коммунальное хозяйство-389,3 тыс.руб</c:v>
                </c:pt>
                <c:pt idx="2">
                  <c:v>Культура, кинематография-2160,4 тыс.руб</c:v>
                </c:pt>
                <c:pt idx="3">
                  <c:v>Физическая культура и спорт-10,0 тыс.руб</c:v>
                </c:pt>
                <c:pt idx="4">
                  <c:v>Национальная оборона -97,1 тыс.рублей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0.67800000000000005</c:v>
                </c:pt>
                <c:pt idx="1">
                  <c:v>4.5999999999999999E-2</c:v>
                </c:pt>
                <c:pt idx="2">
                  <c:v>0.25600000000000001</c:v>
                </c:pt>
                <c:pt idx="3">
                  <c:v>1E-3</c:v>
                </c:pt>
                <c:pt idx="4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78-42C7-AEA7-8C134E909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19883040935833"/>
          <c:y val="0.14671637608305693"/>
          <c:w val="0.33771929824561464"/>
          <c:h val="0.84932026903377777"/>
        </c:manualLayout>
      </c:layout>
      <c:overlay val="0"/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обеспечение сбалансированности бюджета поселения;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повышение объективности и качества бюджетного планирования;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соответствие финансовых возможностей Северного сельского поселения ключевым направлениям развития;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повышение роли бюджетной политики для поддержки экономического роста;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002BE054-FAC2-4E2A-9B72-7E53DD06C2EC}">
      <dgm:prSet/>
      <dgm:spPr/>
      <dgm:t>
        <a:bodyPr/>
        <a:lstStyle/>
        <a:p>
          <a:r>
            <a:rPr lang="ru-RU" dirty="0" smtClean="0"/>
            <a:t>повышение прозрачности и открытости бюджетного процесса.</a:t>
          </a:r>
          <a:endParaRPr lang="ru-RU" dirty="0"/>
        </a:p>
      </dgm:t>
    </dgm:pt>
    <dgm:pt modelId="{2B6B9B65-642B-4651-9B11-C2E2893B77A1}" type="parTrans" cxnId="{CE27EE28-D079-485D-AFC7-26DE91787867}">
      <dgm:prSet/>
      <dgm:spPr/>
      <dgm:t>
        <a:bodyPr/>
        <a:lstStyle/>
        <a:p>
          <a:endParaRPr lang="ru-RU"/>
        </a:p>
      </dgm:t>
    </dgm:pt>
    <dgm:pt modelId="{1D7B86D7-DCB4-4775-8700-D62AF9618FCE}" type="sibTrans" cxnId="{CE27EE28-D079-485D-AFC7-26DE91787867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A3419C3-4A48-4E8B-B46E-1686091677B4}" type="pres">
      <dgm:prSet presAssocID="{25FBCB80-1B2B-4948-ABBB-D350E7F0C8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E986C5F-46E3-4F9D-94D1-37848C44EF22}" type="pres">
      <dgm:prSet presAssocID="{67B687C2-92A9-4881-B832-A1B541E4CF7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3">
        <dgm:presLayoutVars>
          <dgm:bulletEnabled val="1"/>
        </dgm:presLayoutVars>
      </dgm:prSet>
      <dgm:spPr/>
    </dgm:pt>
    <dgm:pt modelId="{34851467-E748-4DC3-9F9C-B7D031EC7E4C}" type="pres">
      <dgm:prSet presAssocID="{CE3F0F80-3B02-4646-86EC-3715377C6D1A}" presName="spaceBetweenRectangles" presStyleCnt="0"/>
      <dgm:spPr/>
    </dgm:pt>
    <dgm:pt modelId="{167DDEB9-493C-4901-AFC1-D50198DFC30F}" type="pres">
      <dgm:prSet presAssocID="{002BE054-FAC2-4E2A-9B72-7E53DD06C2EC}" presName="parentLin" presStyleCnt="0"/>
      <dgm:spPr/>
    </dgm:pt>
    <dgm:pt modelId="{6D4C30DD-AD66-40CF-8F8C-E801C2CA8F70}" type="pres">
      <dgm:prSet presAssocID="{002BE054-FAC2-4E2A-9B72-7E53DD06C2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3943586-135C-4559-BDA2-83F5FADDB27B}" type="pres">
      <dgm:prSet presAssocID="{002BE054-FAC2-4E2A-9B72-7E53DD06C2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3C2CA-D5A0-45C4-9B37-14C5BE08A529}" type="pres">
      <dgm:prSet presAssocID="{002BE054-FAC2-4E2A-9B72-7E53DD06C2EC}" presName="negativeSpace" presStyleCnt="0"/>
      <dgm:spPr/>
    </dgm:pt>
    <dgm:pt modelId="{26D6195F-4647-45E5-AC8E-97BF8500481F}" type="pres">
      <dgm:prSet presAssocID="{002BE054-FAC2-4E2A-9B72-7E53DD06C2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CE27EE28-D079-485D-AFC7-26DE91787867}" srcId="{3FCBE5A1-CB6F-4C49-891E-BE28AA70E1AE}" destId="{002BE054-FAC2-4E2A-9B72-7E53DD06C2EC}" srcOrd="2" destOrd="0" parTransId="{2B6B9B65-642B-4651-9B11-C2E2893B77A1}" sibTransId="{1D7B86D7-DCB4-4775-8700-D62AF9618FCE}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597038B3-56AC-4C6B-9804-BE82350054BD}" type="presOf" srcId="{002BE054-FAC2-4E2A-9B72-7E53DD06C2EC}" destId="{6D4C30DD-AD66-40CF-8F8C-E801C2CA8F70}" srcOrd="0" destOrd="0" presId="urn:microsoft.com/office/officeart/2005/8/layout/list1"/>
    <dgm:cxn modelId="{F93ACA7C-C2FB-4895-A938-AE5E54E1075D}" type="presOf" srcId="{002BE054-FAC2-4E2A-9B72-7E53DD06C2EC}" destId="{C3943586-135C-4559-BDA2-83F5FADDB27B}" srcOrd="1" destOrd="0" presId="urn:microsoft.com/office/officeart/2005/8/layout/list1"/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  <dgm:cxn modelId="{512B052B-2A99-4F4E-BB10-D51F7BFC5E69}" type="presParOf" srcId="{492F22BC-04E6-421C-9A51-FBDB18199D8F}" destId="{34851467-E748-4DC3-9F9C-B7D031EC7E4C}" srcOrd="7" destOrd="0" presId="urn:microsoft.com/office/officeart/2005/8/layout/list1"/>
    <dgm:cxn modelId="{5ED6E985-4683-404D-803E-00F0A5C66110}" type="presParOf" srcId="{492F22BC-04E6-421C-9A51-FBDB18199D8F}" destId="{167DDEB9-493C-4901-AFC1-D50198DFC30F}" srcOrd="8" destOrd="0" presId="urn:microsoft.com/office/officeart/2005/8/layout/list1"/>
    <dgm:cxn modelId="{FE6EAEAF-98B8-4536-B01F-8CEB82F9AC18}" type="presParOf" srcId="{167DDEB9-493C-4901-AFC1-D50198DFC30F}" destId="{6D4C30DD-AD66-40CF-8F8C-E801C2CA8F70}" srcOrd="0" destOrd="0" presId="urn:microsoft.com/office/officeart/2005/8/layout/list1"/>
    <dgm:cxn modelId="{E803B433-7E7C-4FFD-A8D0-29905D1E0E81}" type="presParOf" srcId="{167DDEB9-493C-4901-AFC1-D50198DFC30F}" destId="{C3943586-135C-4559-BDA2-83F5FADDB27B}" srcOrd="1" destOrd="0" presId="urn:microsoft.com/office/officeart/2005/8/layout/list1"/>
    <dgm:cxn modelId="{0ED8C3FA-9A7C-45E6-8478-0F2C8F9EE9D2}" type="presParOf" srcId="{492F22BC-04E6-421C-9A51-FBDB18199D8F}" destId="{A533C2CA-D5A0-45C4-9B37-14C5BE08A529}" srcOrd="9" destOrd="0" presId="urn:microsoft.com/office/officeart/2005/8/layout/list1"/>
    <dgm:cxn modelId="{2C7B8D59-BC74-452A-B3EE-3FFACACD6CFC}" type="presParOf" srcId="{492F22BC-04E6-421C-9A51-FBDB18199D8F}" destId="{26D6195F-4647-45E5-AC8E-97BF850048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0" y="621870"/>
          <a:ext cx="8588375" cy="240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520700" rIns="66655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повышение объективности и качества бюджетного планирования;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соответствие финансовых возможностей Северного сельского поселения ключевым направлениям развития;</a:t>
          </a:r>
          <a:endParaRPr lang="ru-RU" sz="2500" kern="1200" dirty="0"/>
        </a:p>
      </dsp:txBody>
      <dsp:txXfrm>
        <a:off x="0" y="621870"/>
        <a:ext cx="8588375" cy="2401875"/>
      </dsp:txXfrm>
    </dsp:sp>
    <dsp:sp modelId="{AA3419C3-4A48-4E8B-B46E-1686091677B4}">
      <dsp:nvSpPr>
        <dsp:cNvPr id="0" name=""/>
        <dsp:cNvSpPr/>
      </dsp:nvSpPr>
      <dsp:spPr>
        <a:xfrm>
          <a:off x="429418" y="252870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обеспечение сбалансированности бюджета поселения;</a:t>
          </a:r>
          <a:endParaRPr lang="ru-RU" sz="2500" kern="1200" dirty="0"/>
        </a:p>
      </dsp:txBody>
      <dsp:txXfrm>
        <a:off x="465444" y="288896"/>
        <a:ext cx="5939810" cy="665948"/>
      </dsp:txXfrm>
    </dsp:sp>
    <dsp:sp modelId="{2516F808-8057-4FE7-8DDC-68DC8626B50D}">
      <dsp:nvSpPr>
        <dsp:cNvPr id="0" name=""/>
        <dsp:cNvSpPr/>
      </dsp:nvSpPr>
      <dsp:spPr>
        <a:xfrm>
          <a:off x="0" y="3527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986C5F-46E3-4F9D-94D1-37848C44EF22}">
      <dsp:nvSpPr>
        <dsp:cNvPr id="0" name=""/>
        <dsp:cNvSpPr/>
      </dsp:nvSpPr>
      <dsp:spPr>
        <a:xfrm>
          <a:off x="429418" y="3158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роли бюджетной политики для поддержки экономического роста;</a:t>
          </a:r>
          <a:endParaRPr lang="ru-RU" sz="2500" kern="1200" dirty="0"/>
        </a:p>
      </dsp:txBody>
      <dsp:txXfrm>
        <a:off x="465444" y="3194771"/>
        <a:ext cx="5939810" cy="665948"/>
      </dsp:txXfrm>
    </dsp:sp>
    <dsp:sp modelId="{26D6195F-4647-45E5-AC8E-97BF8500481F}">
      <dsp:nvSpPr>
        <dsp:cNvPr id="0" name=""/>
        <dsp:cNvSpPr/>
      </dsp:nvSpPr>
      <dsp:spPr>
        <a:xfrm>
          <a:off x="0" y="4661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943586-135C-4559-BDA2-83F5FADDB27B}">
      <dsp:nvSpPr>
        <dsp:cNvPr id="0" name=""/>
        <dsp:cNvSpPr/>
      </dsp:nvSpPr>
      <dsp:spPr>
        <a:xfrm>
          <a:off x="429418" y="4292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прозрачности и открытости бюджетного процесса.</a:t>
          </a:r>
          <a:endParaRPr lang="ru-RU" sz="2500" kern="1200" dirty="0"/>
        </a:p>
      </dsp:txBody>
      <dsp:txXfrm>
        <a:off x="465444" y="4328771"/>
        <a:ext cx="5939810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2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-171400"/>
            <a:ext cx="10369152" cy="7272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0"/>
            <a:ext cx="4032448" cy="2232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Северного сельского поселения  </a:t>
            </a:r>
          </a:p>
          <a:p>
            <a:r>
              <a:rPr lang="ru-RU" sz="2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Зимовниковского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района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2025 год 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плановый период 2026-2027 годов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-285776"/>
            <a:ext cx="34970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ПРОЕКТ</a:t>
            </a:r>
            <a:r>
              <a:rPr lang="ru-RU" sz="5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БЮДЖЕТА</a:t>
            </a:r>
            <a:endParaRPr lang="ru-RU" sz="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0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/>
              <a:t>Основные показатели прогноза социально-экономического развития </a:t>
            </a:r>
            <a:r>
              <a:rPr lang="ru-RU" sz="2200" dirty="0" smtClean="0"/>
              <a:t>Северного сельского </a:t>
            </a:r>
            <a:r>
              <a:rPr lang="ru-RU" sz="2200" dirty="0"/>
              <a:t>поселения на </a:t>
            </a:r>
            <a:r>
              <a:rPr lang="ru-RU" sz="2200" dirty="0" smtClean="0"/>
              <a:t>2025-2027 </a:t>
            </a:r>
            <a:r>
              <a:rPr lang="ru-RU" sz="2200" dirty="0"/>
              <a:t>годы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826789"/>
              </p:ext>
            </p:extLst>
          </p:nvPr>
        </p:nvGraphicFramePr>
        <p:xfrm>
          <a:off x="304800" y="1554162"/>
          <a:ext cx="8587680" cy="36750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4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90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№ п/п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Показатели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2023 год</a:t>
                      </a:r>
                      <a:r>
                        <a:rPr lang="ru-RU" sz="1400" baseline="0" dirty="0" smtClean="0">
                          <a:latin typeface="+mj-lt"/>
                        </a:rPr>
                        <a:t> (отчет)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2024 год (оценка)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2026 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2027 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Объем инвестиций (</a:t>
                      </a:r>
                      <a:r>
                        <a:rPr lang="ru-RU" sz="1400" dirty="0" err="1" smtClean="0">
                          <a:latin typeface="+mj-lt"/>
                        </a:rPr>
                        <a:t>тыс.руб</a:t>
                      </a:r>
                      <a:r>
                        <a:rPr lang="ru-RU" sz="1400" dirty="0" smtClean="0">
                          <a:latin typeface="+mj-lt"/>
                        </a:rPr>
                        <a:t>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3679,2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3752,8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3809,1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3877,7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4000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j-lt"/>
                        </a:rPr>
                        <a:t>Фонд заработной платы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тыс.руб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42383,5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46796,0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51444,79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53383,1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54467,6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7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3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Прибыль от сельхозпредприятий (</a:t>
                      </a:r>
                      <a:r>
                        <a:rPr lang="ru-RU" sz="1400" dirty="0" err="1" smtClean="0">
                          <a:latin typeface="+mj-lt"/>
                        </a:rPr>
                        <a:t>тыс.руб</a:t>
                      </a:r>
                      <a:r>
                        <a:rPr lang="ru-RU" sz="1400" dirty="0" smtClean="0">
                          <a:latin typeface="+mj-lt"/>
                        </a:rPr>
                        <a:t>.)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30739,0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34620,4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35700,2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38373,2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42343,2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Индекс потребительских цен (процентов)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106,6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3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883349"/>
              </p:ext>
            </p:extLst>
          </p:nvPr>
        </p:nvGraphicFramePr>
        <p:xfrm>
          <a:off x="251520" y="188640"/>
          <a:ext cx="86868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070" y="-99392"/>
            <a:ext cx="9326631" cy="6994973"/>
          </a:xfrm>
        </p:spPr>
      </p:pic>
    </p:spTree>
    <p:extLst>
      <p:ext uri="{BB962C8B-B14F-4D97-AF65-F5344CB8AC3E}">
        <p14:creationId xmlns:p14="http://schemas.microsoft.com/office/powerpoint/2010/main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346" y="0"/>
            <a:ext cx="10072024" cy="7382013"/>
          </a:xfrm>
          <a:prstGeom prst="rect">
            <a:avLst/>
          </a:prstGeom>
          <a:ln>
            <a:solidFill>
              <a:schemeClr val="bg2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onstantia"/>
                <a:ea typeface="Constantia"/>
                <a:cs typeface="Times New Roman"/>
              </a:rPr>
              <a:t>Основа формирования бюджета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2000" b="1" dirty="0">
                <a:latin typeface="Constantia"/>
                <a:ea typeface="Constantia"/>
                <a:cs typeface="Times New Roman"/>
              </a:rPr>
              <a:t>сельского поселения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1400" b="1" dirty="0" smtClean="0">
                <a:latin typeface="Constantia"/>
                <a:ea typeface="Constantia"/>
                <a:cs typeface="Times New Roman"/>
              </a:rPr>
              <a:t>на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2025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год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и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плановый период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2026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и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2027 годов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Прогноз социально-экономического развития </a:t>
            </a:r>
            <a:r>
              <a:rPr lang="ru-RU" sz="1800" b="1" dirty="0" smtClean="0">
                <a:solidFill>
                  <a:srgbClr val="000000"/>
                </a:solidFill>
                <a:latin typeface="Constantia"/>
                <a:ea typeface="Constantia"/>
              </a:rPr>
              <a:t>Северного сельского </a:t>
            </a: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поселения на </a:t>
            </a:r>
            <a:r>
              <a:rPr lang="ru-RU" sz="1800" b="1" dirty="0" smtClean="0">
                <a:solidFill>
                  <a:srgbClr val="000000"/>
                </a:solidFill>
                <a:latin typeface="Constantia"/>
                <a:ea typeface="Constantia"/>
              </a:rPr>
              <a:t>2025-20270годы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(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Постановление  Администрации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сельского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поселения </a:t>
            </a:r>
            <a:r>
              <a:rPr lang="ru-RU" sz="1800" b="1" dirty="0" err="1" smtClean="0">
                <a:latin typeface="Constantia"/>
                <a:ea typeface="Constantia"/>
                <a:cs typeface="Times New Roman"/>
              </a:rPr>
              <a:t>Зимовниковского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района от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11.06.2024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№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45)</a:t>
            </a:r>
          </a:p>
          <a:p>
            <a:pPr>
              <a:spcAft>
                <a:spcPts val="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Основные направления бюджетной и налоговой политики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поселения на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2025-2027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годы (Постановление Администрации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поселения от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27.10.2024 №91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Муниципальные программы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dirty="0"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</a:rPr>
              <a:t>Бюджет на </a:t>
            </a:r>
            <a:r>
              <a:rPr lang="ru-RU" sz="1800" b="1" dirty="0" smtClean="0">
                <a:effectLst/>
              </a:rPr>
              <a:t>2025 </a:t>
            </a:r>
            <a:r>
              <a:rPr lang="ru-RU" sz="1800" b="1" dirty="0">
                <a:effectLst/>
              </a:rPr>
              <a:t>год и на плановый период </a:t>
            </a:r>
            <a:r>
              <a:rPr lang="ru-RU" sz="1800" b="1" dirty="0" smtClean="0">
                <a:effectLst/>
              </a:rPr>
              <a:t>2026 </a:t>
            </a:r>
            <a:r>
              <a:rPr lang="ru-RU" sz="1800" b="1" dirty="0">
                <a:effectLst/>
              </a:rPr>
              <a:t>и </a:t>
            </a:r>
            <a:r>
              <a:rPr lang="ru-RU" sz="1800" b="1" dirty="0" smtClean="0">
                <a:effectLst/>
              </a:rPr>
              <a:t>20204годов </a:t>
            </a:r>
            <a:r>
              <a:rPr lang="ru-RU" sz="1800" b="1" dirty="0">
                <a:effectLst/>
              </a:rPr>
              <a:t>направлен на решение следующих ключевых задач: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628489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параметры проекта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решения «О бюджете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Северного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cap="none" dirty="0" err="1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Зимовниковского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района на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471184"/>
              </p:ext>
            </p:extLst>
          </p:nvPr>
        </p:nvGraphicFramePr>
        <p:xfrm>
          <a:off x="251520" y="1052736"/>
          <a:ext cx="8712968" cy="56324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2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Показатель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(первоначально утвержденный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9304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собрания депутатов Северного сельского поселения от 28.12.2023 №87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9995,7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78/50,0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5547,7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Расходы, 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9995,7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Дефицит(-), профицит (+),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24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Источники финансирования дефицита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73" y="260648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</a:t>
            </a:r>
            <a:r>
              <a:rPr lang="ru-RU" sz="1800" b="1" dirty="0" smtClean="0">
                <a:effectLst/>
              </a:rPr>
              <a:t>Северного  </a:t>
            </a:r>
            <a:r>
              <a:rPr lang="ru-RU" sz="1800" b="1" dirty="0">
                <a:effectLst/>
              </a:rPr>
              <a:t>сельского поселения на </a:t>
            </a:r>
            <a:r>
              <a:rPr lang="ru-RU" sz="1800" b="1" dirty="0" smtClean="0">
                <a:effectLst/>
              </a:rPr>
              <a:t>2025 </a:t>
            </a:r>
            <a:r>
              <a:rPr lang="ru-RU" sz="1800" b="1" dirty="0">
                <a:effectLst/>
              </a:rPr>
              <a:t>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4222332"/>
              </p:ext>
            </p:extLst>
          </p:nvPr>
        </p:nvGraphicFramePr>
        <p:xfrm>
          <a:off x="304800" y="1268413"/>
          <a:ext cx="4191000" cy="50692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4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13013,3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onstanti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 1359,3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совокупный доход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имущество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cs typeface="Times New Roman"/>
                        </a:rPr>
                        <a:t>2905,4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Дотации из областного бюджета</a:t>
                      </a:r>
                      <a:r>
                        <a:rPr lang="ru-RU" sz="18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7935,2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Субвенции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164,5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2522604"/>
              </p:ext>
            </p:extLst>
          </p:nvPr>
        </p:nvGraphicFramePr>
        <p:xfrm>
          <a:off x="4648200" y="1268413"/>
          <a:ext cx="4343400" cy="52357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36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13013,3</a:t>
                      </a:r>
                      <a:endParaRPr lang="ru-RU" sz="1800" b="0" dirty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Общегосударственные вопросы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</a:rPr>
                        <a:t>7864,2</a:t>
                      </a:r>
                      <a:endParaRPr lang="ru-RU" sz="1800" dirty="0">
                        <a:effectLst/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Физическая культура и спорт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</a:rPr>
                        <a:t>30,0</a:t>
                      </a:r>
                      <a:endParaRPr lang="ru-RU" sz="18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1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Культура и кинематография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3617,1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1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1206,7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оборона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164,3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Межбюджетные</a:t>
                      </a:r>
                      <a:r>
                        <a:rPr lang="ru-RU" sz="1800" baseline="0" dirty="0" smtClean="0">
                          <a:effectLst/>
                          <a:latin typeface="+mj-lt"/>
                        </a:rPr>
                        <a:t> трансферты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+mj-lt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доходов бюджета поселения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910146"/>
              </p:ext>
            </p:extLst>
          </p:nvPr>
        </p:nvGraphicFramePr>
        <p:xfrm>
          <a:off x="304800" y="1340768"/>
          <a:ext cx="8686800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488664"/>
              </p:ext>
            </p:extLst>
          </p:nvPr>
        </p:nvGraphicFramePr>
        <p:xfrm>
          <a:off x="304800" y="260648"/>
          <a:ext cx="86868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825</TotalTime>
  <Words>436</Words>
  <Application>Microsoft Office PowerPoint</Application>
  <PresentationFormat>Экран (4:3)</PresentationFormat>
  <Paragraphs>147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Constantia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Основа формирования бюджета  Северного сельского поселения  на 2025 год и плановый период 2026 и 2027 годов:</vt:lpstr>
      <vt:lpstr>Бюджет на 2025 год и на плановый период 2026 и 20204годов направлен на решение следующих ключевых задач:</vt:lpstr>
      <vt:lpstr>Основные параметры проекта  решения «О бюджете Северного  сельского поселения Зимовниковского  района на 2025 год и на плановый период 2026 и 2027 годов»</vt:lpstr>
      <vt:lpstr>Основные параметры бюджета Северного  сельского поселения на 2025 год</vt:lpstr>
      <vt:lpstr>Динамика доходов бюджета поселения </vt:lpstr>
      <vt:lpstr>Презентация PowerPoint</vt:lpstr>
      <vt:lpstr>Основные показатели прогноза социально-экономического развития Северного сельского поселения на 2025-2027 годы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Ковалевского сельского поселения</dc:title>
  <dc:creator>1</dc:creator>
  <cp:lastModifiedBy>user</cp:lastModifiedBy>
  <cp:revision>84</cp:revision>
  <dcterms:created xsi:type="dcterms:W3CDTF">2017-02-28T06:13:23Z</dcterms:created>
  <dcterms:modified xsi:type="dcterms:W3CDTF">2025-01-21T10:23:59Z</dcterms:modified>
</cp:coreProperties>
</file>