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3"/>
  </p:notesMasterIdLst>
  <p:sldIdLst>
    <p:sldId id="256" r:id="rId2"/>
    <p:sldId id="277" r:id="rId3"/>
    <p:sldId id="257" r:id="rId4"/>
    <p:sldId id="275" r:id="rId5"/>
    <p:sldId id="276" r:id="rId6"/>
    <p:sldId id="269" r:id="rId7"/>
    <p:sldId id="259" r:id="rId8"/>
    <p:sldId id="260" r:id="rId9"/>
    <p:sldId id="261" r:id="rId10"/>
    <p:sldId id="262" r:id="rId11"/>
    <p:sldId id="266" r:id="rId12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>
        <c:manualLayout>
          <c:layoutTarget val="inner"/>
          <c:xMode val="edge"/>
          <c:yMode val="edge"/>
          <c:x val="0.18866644611831013"/>
          <c:y val="4.1964591737391588E-2"/>
          <c:w val="0.75075319040314836"/>
          <c:h val="0.70623143065636595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Сельские поселения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 </a:t>
                    </a:r>
                    <a:r>
                      <a:rPr lang="ru-RU" smtClean="0"/>
                      <a:t>236,7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2215,8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 </a:t>
                    </a:r>
                    <a:r>
                      <a:rPr lang="ru-RU" smtClean="0"/>
                      <a:t>229,8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 2017 год</c:v>
                </c:pt>
                <c:pt idx="1">
                  <c:v> 2018 год</c:v>
                </c:pt>
                <c:pt idx="2">
                  <c:v> 2019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2236.6999999999998</c:v>
                </c:pt>
                <c:pt idx="1">
                  <c:v>2215.8000000000002</c:v>
                </c:pt>
                <c:pt idx="2">
                  <c:v>2229.8000000000002</c:v>
                </c:pt>
              </c:numCache>
            </c:numRef>
          </c:val>
        </c:ser>
        <c:shape val="box"/>
        <c:axId val="82982016"/>
        <c:axId val="82983552"/>
        <c:axId val="0"/>
      </c:bar3DChart>
      <c:catAx>
        <c:axId val="82982016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983552"/>
        <c:crosses val="autoZero"/>
        <c:auto val="1"/>
        <c:lblAlgn val="ctr"/>
        <c:lblOffset val="100"/>
      </c:catAx>
      <c:valAx>
        <c:axId val="82983552"/>
        <c:scaling>
          <c:orientation val="minMax"/>
        </c:scaling>
        <c:axPos val="b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982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0708129757995802E-2"/>
          <c:y val="0.88039354791149482"/>
          <c:w val="0.95544406507758861"/>
          <c:h val="0.1157913242701280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6"/>
  <c:chart>
    <c:autoTitleDeleted val="1"/>
    <c:plotArea>
      <c:layout>
        <c:manualLayout>
          <c:layoutTarget val="inner"/>
          <c:xMode val="edge"/>
          <c:yMode val="edge"/>
          <c:x val="6.4681884103663531E-2"/>
          <c:y val="0"/>
          <c:w val="0.50336927506988671"/>
          <c:h val="0.9448823868254306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elete val="1"/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имущественные налоги</c:v>
                </c:pt>
                <c:pt idx="2">
                  <c:v>Доходы от использования имущества</c:v>
                </c:pt>
                <c:pt idx="3">
                  <c:v>Государственные пошлины</c:v>
                </c:pt>
                <c:pt idx="4">
                  <c:v>Единый сельскохозяйственный налог</c:v>
                </c:pt>
                <c:pt idx="5">
                  <c:v>Штрафы, санкции, возмещение ущерба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3274.8</c:v>
                </c:pt>
                <c:pt idx="1">
                  <c:v>1540.6</c:v>
                </c:pt>
                <c:pt idx="2">
                  <c:v>57.8</c:v>
                </c:pt>
                <c:pt idx="3">
                  <c:v>3.7</c:v>
                </c:pt>
                <c:pt idx="4">
                  <c:v>282.2</c:v>
                </c:pt>
                <c:pt idx="5">
                  <c:v>27.3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8932220278020906"/>
          <c:y val="3.174590910671285E-2"/>
          <c:w val="0.74846724020608535"/>
          <c:h val="0.68347647019122759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9.2592592592593784E-3"/>
                  <c:y val="-8.41809798268347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3,8%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9.2592592592593784E-3"/>
                  <c:y val="8.41809798268347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6.1728395061728392E-3"/>
                  <c:y val="-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.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0.41009515777121791</c:v>
                </c:pt>
                <c:pt idx="1">
                  <c:v>0.47166758908425221</c:v>
                </c:pt>
                <c:pt idx="2">
                  <c:v>0.47705440619584522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1.234567901234570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96,2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0802469135802578E-2"/>
                  <c:y val="2.806032660894539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96,1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9.2592592592594305E-3"/>
                  <c:y val="-8.41809798268347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96,1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numFmt formatCode="0.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0.58990484222878203</c:v>
                </c:pt>
                <c:pt idx="1">
                  <c:v>0.52833241091574779</c:v>
                </c:pt>
                <c:pt idx="2">
                  <c:v>0.52294559380415484</c:v>
                </c:pt>
              </c:numCache>
            </c:numRef>
          </c:val>
        </c:ser>
        <c:shape val="cylinder"/>
        <c:axId val="83077760"/>
        <c:axId val="83095936"/>
        <c:axId val="0"/>
      </c:bar3DChart>
      <c:catAx>
        <c:axId val="83077760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3095936"/>
        <c:crosses val="autoZero"/>
        <c:auto val="1"/>
        <c:lblAlgn val="ctr"/>
        <c:lblOffset val="100"/>
      </c:catAx>
      <c:valAx>
        <c:axId val="83095936"/>
        <c:scaling>
          <c:orientation val="minMax"/>
        </c:scaling>
        <c:axPos val="b"/>
        <c:majorGridlines/>
        <c:numFmt formatCode="0.0%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3077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2538969087197441"/>
          <c:y val="0.87810025389910529"/>
          <c:w val="0.57244981530086991"/>
          <c:h val="7.860987821552444E-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numFmt formatCode="0.000%" sourceLinked="0"/>
              <c:spPr>
                <a:noFill/>
              </c:spPr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2"/>
              <c:layout>
                <c:manualLayout>
                  <c:x val="4.8260118617467359E-4"/>
                  <c:y val="3.6705116679036191E-2"/>
                </c:manualLayout>
              </c:layout>
              <c:showPercent val="1"/>
            </c:dLbl>
            <c:dLbl>
              <c:idx val="3"/>
              <c:layout>
                <c:manualLayout>
                  <c:x val="-2.1692056248760288E-2"/>
                  <c:y val="-1.1067257951512201E-2"/>
                </c:manualLayout>
              </c:layout>
              <c:showPercent val="1"/>
            </c:dLbl>
            <c:dLbl>
              <c:idx val="4"/>
              <c:layout>
                <c:manualLayout>
                  <c:x val="-4.7024123679531002E-2"/>
                  <c:y val="-8.1923780640716481E-2"/>
                </c:manualLayout>
              </c:layout>
              <c:showPercent val="1"/>
            </c:dLbl>
            <c:dLbl>
              <c:idx val="5"/>
              <c:layout>
                <c:manualLayout>
                  <c:x val="-2.2473231032630842E-2"/>
                  <c:y val="-3.5603472675318097E-2"/>
                </c:manualLayout>
              </c:layout>
              <c:showPercent val="1"/>
            </c:dLbl>
            <c:dLbl>
              <c:idx val="6"/>
              <c:layout>
                <c:manualLayout>
                  <c:x val="-9.8382262361979708E-2"/>
                  <c:y val="-7.0267697725324124E-2"/>
                </c:manualLayout>
              </c:layout>
              <c:showPercent val="1"/>
            </c:dLbl>
            <c:dLbl>
              <c:idx val="7"/>
              <c:layout>
                <c:manualLayout>
                  <c:x val="-2.2532156979650841E-2"/>
                  <c:y val="-2.0213156846399342E-2"/>
                </c:manualLayout>
              </c:layout>
              <c:showPercent val="1"/>
            </c:dLbl>
            <c:numFmt formatCode="0.00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Культура, кинематография</c:v>
                </c:pt>
                <c:pt idx="1">
                  <c:v>национальная оборона</c:v>
                </c:pt>
                <c:pt idx="2">
                  <c:v>Нацэкономика</c:v>
                </c:pt>
                <c:pt idx="3">
                  <c:v>ЖКХ</c:v>
                </c:pt>
                <c:pt idx="4">
                  <c:v>Общегосударственные вопросы</c:v>
                </c:pt>
                <c:pt idx="5">
                  <c:v>Образования</c:v>
                </c:pt>
                <c:pt idx="6">
                  <c:v>Нацбезопасность, правоохранительная деятельность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1157.0999999999999</c:v>
                </c:pt>
                <c:pt idx="1">
                  <c:v>69.3</c:v>
                </c:pt>
                <c:pt idx="2">
                  <c:v>30</c:v>
                </c:pt>
                <c:pt idx="3">
                  <c:v>380.9</c:v>
                </c:pt>
                <c:pt idx="4">
                  <c:v>3772.8</c:v>
                </c:pt>
                <c:pt idx="5">
                  <c:v>15</c:v>
                </c:pt>
                <c:pt idx="6">
                  <c:v>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74384830368426613"/>
          <c:y val="1.2248443038531244E-2"/>
          <c:w val="0.25150080198308727"/>
          <c:h val="0.9702878702278388"/>
        </c:manualLayout>
      </c:layout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9.9075289199961128E-2"/>
          <c:y val="3.0866359269839376E-2"/>
          <c:w val="0.81660761154856265"/>
          <c:h val="0.65015555805472103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5354.6</c:v>
                </c:pt>
                <c:pt idx="1">
                  <c:v>4598.3</c:v>
                </c:pt>
                <c:pt idx="2">
                  <c:v>4574.6000000000004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5.0925925925925923E-2"/>
                  <c:y val="-5.612065321788976E-3"/>
                </c:manualLayout>
              </c:layout>
              <c:showVal val="1"/>
            </c:dLbl>
            <c:dLbl>
              <c:idx val="1"/>
              <c:layout>
                <c:manualLayout>
                  <c:x val="5.2469135802469126E-2"/>
                  <c:y val="-2.806032660894488E-3"/>
                </c:manualLayout>
              </c:layout>
              <c:showVal val="1"/>
            </c:dLbl>
            <c:dLbl>
              <c:idx val="2"/>
              <c:layout>
                <c:manualLayout>
                  <c:x val="5.2469135802469126E-2"/>
                  <c:y val="-1.403016330447244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99.5</c:v>
                </c:pt>
                <c:pt idx="1">
                  <c:v>99.5</c:v>
                </c:pt>
                <c:pt idx="2">
                  <c:v>99.5</c:v>
                </c:pt>
              </c:numCache>
            </c:numRef>
          </c:val>
        </c:ser>
        <c:shape val="cylinder"/>
        <c:axId val="114506752"/>
        <c:axId val="114516736"/>
        <c:axId val="0"/>
      </c:bar3DChart>
      <c:catAx>
        <c:axId val="11450675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516736"/>
        <c:crosses val="autoZero"/>
        <c:auto val="1"/>
        <c:lblAlgn val="ctr"/>
        <c:lblOffset val="100"/>
      </c:catAx>
      <c:valAx>
        <c:axId val="114516736"/>
        <c:scaling>
          <c:orientation val="minMax"/>
        </c:scaling>
        <c:axPos val="b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506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7179814328764447E-2"/>
          <c:y val="0.79039510486497566"/>
          <c:w val="0.8093016671527169"/>
          <c:h val="0.15719615913784651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7" Type="http://schemas.openxmlformats.org/officeDocument/2006/relationships/image" Target="../media/image81.jpeg"/><Relationship Id="rId2" Type="http://schemas.openxmlformats.org/officeDocument/2006/relationships/image" Target="../media/image31.jpeg"/><Relationship Id="rId1" Type="http://schemas.openxmlformats.org/officeDocument/2006/relationships/image" Target="../media/image21.jpeg"/><Relationship Id="rId6" Type="http://schemas.openxmlformats.org/officeDocument/2006/relationships/image" Target="../media/image71.jpeg"/><Relationship Id="rId5" Type="http://schemas.openxmlformats.org/officeDocument/2006/relationships/image" Target="../media/image61.jpeg"/><Relationship Id="rId4" Type="http://schemas.openxmlformats.org/officeDocument/2006/relationships/image" Target="../media/image51.jpe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jpeg"/><Relationship Id="rId3" Type="http://schemas.openxmlformats.org/officeDocument/2006/relationships/image" Target="../media/image111.jpeg"/><Relationship Id="rId7" Type="http://schemas.openxmlformats.org/officeDocument/2006/relationships/image" Target="../media/image71.jpeg"/><Relationship Id="rId2" Type="http://schemas.openxmlformats.org/officeDocument/2006/relationships/image" Target="../media/image101.jpeg"/><Relationship Id="rId1" Type="http://schemas.openxmlformats.org/officeDocument/2006/relationships/image" Target="../media/image91.jpeg"/><Relationship Id="rId6" Type="http://schemas.openxmlformats.org/officeDocument/2006/relationships/image" Target="../media/image141.jpeg"/><Relationship Id="rId5" Type="http://schemas.openxmlformats.org/officeDocument/2006/relationships/image" Target="../media/image131.jpeg"/><Relationship Id="rId4" Type="http://schemas.openxmlformats.org/officeDocument/2006/relationships/image" Target="../media/image12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F3FBE6-5F5D-4BB9-9F17-C21C82D0AA4E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777A290D-BBBE-43E4-B509-C3C8F2889EC1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–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324,8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A14B5D9-AFE5-47BD-B953-756AD48C6A74}" type="parTrans" cxnId="{AE9E9A16-AB39-4C29-A0B3-CC35AEE6BCE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78F8DD-F555-4A7A-B59B-51D6571B410B}" type="sibTrans" cxnId="{AE9E9A16-AB39-4C29-A0B3-CC35AEE6BCE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54B8683-FFCB-42EA-B0DA-E6F6DE65DB42}">
      <dgm:prSet phldrT="[Текст]" custT="1"/>
      <dgm:spPr/>
      <dgm:t>
        <a:bodyPr/>
        <a:lstStyle/>
        <a:p>
          <a:r>
            <a:rPr lang="ru-RU" sz="1250" baseline="0" dirty="0" smtClean="0">
              <a:latin typeface="Times New Roman" pitchFamily="18" charset="0"/>
              <a:cs typeface="Times New Roman" pitchFamily="18" charset="0"/>
            </a:rPr>
            <a:t>Доход от использования</a:t>
          </a:r>
          <a:endParaRPr lang="ru-RU" sz="1250" baseline="0" dirty="0">
            <a:latin typeface="Times New Roman" pitchFamily="18" charset="0"/>
            <a:cs typeface="Times New Roman" pitchFamily="18" charset="0"/>
          </a:endParaRPr>
        </a:p>
      </dgm:t>
    </dgm:pt>
    <dgm:pt modelId="{7186190D-83AA-4A44-AD60-2C60068F3B3A}" type="parTrans" cxnId="{73871814-CAF3-4777-BE2F-8ABA6EE9961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E5B982E-6065-4A9C-BC71-AEAF17D15BE3}" type="sibTrans" cxnId="{73871814-CAF3-4777-BE2F-8ABA6EE9961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0B590EB-2233-4FF2-8295-715CA4B7D1F7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Безвозмездные поступления  –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3217,4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960F986-C509-4414-B0C5-302D81942028}" type="parTrans" cxnId="{F87DAAC3-95FA-4827-9C49-BD070C8EAE1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63502BD-A6B4-4064-BC02-1637663BD80E}" type="sibTrans" cxnId="{F87DAAC3-95FA-4827-9C49-BD070C8EAE1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17DFEBB-CCE8-4F47-8960-1B18A9BBE647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Имущественные налоги –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1540,6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20FA3F1-7077-4A74-B050-E874AA660529}" type="parTrans" cxnId="{CFF6835F-731A-4B08-A2EC-6D27FF525F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D3B9101-02DB-4902-9044-0A67606B596F}" type="sibTrans" cxnId="{CFF6835F-731A-4B08-A2EC-6D27FF525F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6F6FE0-F79A-4D42-AA24-1B4D1EF402CD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Государственная пошлина – 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3,7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5C3E8E8-FCA3-4335-A96A-E785C57CFB7C}" type="parTrans" cxnId="{13DF29F1-FC01-499A-88A0-0C6EB80CEB1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35BF509-6BC9-41A0-93E0-8DE43BA99AB1}" type="sibTrans" cxnId="{13DF29F1-FC01-499A-88A0-0C6EB80CEB1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8C1992-CE9A-454F-9204-9371138A6AB2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имущества – 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57,8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30DD8FD-128C-4051-AF48-05BCE8F85A78}" type="parTrans" cxnId="{FDA7C181-5663-49F7-9519-7E3C1A2CB560}">
      <dgm:prSet/>
      <dgm:spPr/>
    </dgm:pt>
    <dgm:pt modelId="{8EBCD18B-C0E0-499E-AEDA-385786A861D5}" type="sibTrans" cxnId="{FDA7C181-5663-49F7-9519-7E3C1A2CB560}">
      <dgm:prSet/>
      <dgm:spPr/>
    </dgm:pt>
    <dgm:pt modelId="{941CF520-8EDD-4275-9BBC-FEC6EEA95D71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Налоги на совокупный  доход – 282,5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103EF96-F063-4AA3-AF00-FA09546C7B6D}" type="parTrans" cxnId="{37B05D75-5AAE-4F8A-AF5D-41E49F4CBD09}">
      <dgm:prSet/>
      <dgm:spPr/>
    </dgm:pt>
    <dgm:pt modelId="{BA80FE21-CCC9-4CD3-AFD9-F798ACE4A005}" type="sibTrans" cxnId="{37B05D75-5AAE-4F8A-AF5D-41E49F4CBD09}">
      <dgm:prSet/>
      <dgm:spPr/>
    </dgm:pt>
    <dgm:pt modelId="{716928D5-CD7F-4AF3-8298-209B9949C620}" type="pres">
      <dgm:prSet presAssocID="{CCF3FBE6-5F5D-4BB9-9F17-C21C82D0AA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55B87A-BC63-4F63-8FE9-EF7A257CBF36}" type="pres">
      <dgm:prSet presAssocID="{777A290D-BBBE-43E4-B509-C3C8F2889EC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BE612-B704-4A50-9503-D1E0E7FD3E0C}" type="pres">
      <dgm:prSet presAssocID="{2278F8DD-F555-4A7A-B59B-51D6571B410B}" presName="spacer" presStyleCnt="0"/>
      <dgm:spPr/>
      <dgm:t>
        <a:bodyPr/>
        <a:lstStyle/>
        <a:p>
          <a:endParaRPr lang="ru-RU"/>
        </a:p>
      </dgm:t>
    </dgm:pt>
    <dgm:pt modelId="{9BC0354D-A435-4E06-933D-FD3925EEA00F}" type="pres">
      <dgm:prSet presAssocID="{941CF520-8EDD-4275-9BBC-FEC6EEA95D71}" presName="parentText" presStyleLbl="node1" presStyleIdx="1" presStyleCnt="7" custLinFactY="-7093" custLinFactNeighborX="-77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CBDE6-517E-45D1-A26F-5B7EB59679EC}" type="pres">
      <dgm:prSet presAssocID="{BA80FE21-CCC9-4CD3-AFD9-F798ACE4A005}" presName="spacer" presStyleCnt="0"/>
      <dgm:spPr/>
    </dgm:pt>
    <dgm:pt modelId="{1FAD3718-0B2C-4C57-AC74-478D60F070CF}" type="pres">
      <dgm:prSet presAssocID="{917DFEBB-CCE8-4F47-8960-1B18A9BBE647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1475C-4858-4FCA-8D87-36F3D57E1E62}" type="pres">
      <dgm:prSet presAssocID="{ED3B9101-02DB-4902-9044-0A67606B596F}" presName="spacer" presStyleCnt="0"/>
      <dgm:spPr/>
      <dgm:t>
        <a:bodyPr/>
        <a:lstStyle/>
        <a:p>
          <a:endParaRPr lang="ru-RU"/>
        </a:p>
      </dgm:t>
    </dgm:pt>
    <dgm:pt modelId="{D88D7DC9-C87B-415F-A307-AAFFC415BA73}" type="pres">
      <dgm:prSet presAssocID="{8D6F6FE0-F79A-4D42-AA24-1B4D1EF402CD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0A7E0-2F59-4FA5-A837-A9E3ADF309AE}" type="pres">
      <dgm:prSet presAssocID="{235BF509-6BC9-41A0-93E0-8DE43BA99AB1}" presName="spacer" presStyleCnt="0"/>
      <dgm:spPr/>
      <dgm:t>
        <a:bodyPr/>
        <a:lstStyle/>
        <a:p>
          <a:endParaRPr lang="ru-RU"/>
        </a:p>
      </dgm:t>
    </dgm:pt>
    <dgm:pt modelId="{AD9B5ED4-D5EA-4C9F-BFCE-07D89F0F4DEE}" type="pres">
      <dgm:prSet presAssocID="{754B8683-FFCB-42EA-B0DA-E6F6DE65DB4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CC9AF-98C9-4A9E-9D53-525EDB101620}" type="pres">
      <dgm:prSet presAssocID="{7E5B982E-6065-4A9C-BC71-AEAF17D15BE3}" presName="spacer" presStyleCnt="0"/>
      <dgm:spPr/>
      <dgm:t>
        <a:bodyPr/>
        <a:lstStyle/>
        <a:p>
          <a:endParaRPr lang="ru-RU"/>
        </a:p>
      </dgm:t>
    </dgm:pt>
    <dgm:pt modelId="{549C527F-59CB-49B5-9C33-C17455FCFC6B}" type="pres">
      <dgm:prSet presAssocID="{908C1992-CE9A-454F-9204-9371138A6AB2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43FFB-E206-43AD-89F0-CA9586B39947}" type="pres">
      <dgm:prSet presAssocID="{8EBCD18B-C0E0-499E-AEDA-385786A861D5}" presName="spacer" presStyleCnt="0"/>
      <dgm:spPr/>
    </dgm:pt>
    <dgm:pt modelId="{38ED097D-C979-4DA5-BE6E-A5C08E96F9B0}" type="pres">
      <dgm:prSet presAssocID="{60B590EB-2233-4FF2-8295-715CA4B7D1F7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8AB40C-7BDA-401A-AC36-7DF96E3E49F1}" type="presOf" srcId="{941CF520-8EDD-4275-9BBC-FEC6EEA95D71}" destId="{9BC0354D-A435-4E06-933D-FD3925EEA00F}" srcOrd="0" destOrd="0" presId="urn:microsoft.com/office/officeart/2005/8/layout/vList2"/>
    <dgm:cxn modelId="{DE95F251-10DE-40CA-80A4-DF8B0864E314}" type="presOf" srcId="{908C1992-CE9A-454F-9204-9371138A6AB2}" destId="{549C527F-59CB-49B5-9C33-C17455FCFC6B}" srcOrd="0" destOrd="0" presId="urn:microsoft.com/office/officeart/2005/8/layout/vList2"/>
    <dgm:cxn modelId="{CFF6835F-731A-4B08-A2EC-6D27FF525FF4}" srcId="{CCF3FBE6-5F5D-4BB9-9F17-C21C82D0AA4E}" destId="{917DFEBB-CCE8-4F47-8960-1B18A9BBE647}" srcOrd="2" destOrd="0" parTransId="{620FA3F1-7077-4A74-B050-E874AA660529}" sibTransId="{ED3B9101-02DB-4902-9044-0A67606B596F}"/>
    <dgm:cxn modelId="{56934463-1ECE-4D50-B3E3-F82F710DC969}" type="presOf" srcId="{917DFEBB-CCE8-4F47-8960-1B18A9BBE647}" destId="{1FAD3718-0B2C-4C57-AC74-478D60F070CF}" srcOrd="0" destOrd="0" presId="urn:microsoft.com/office/officeart/2005/8/layout/vList2"/>
    <dgm:cxn modelId="{13DF29F1-FC01-499A-88A0-0C6EB80CEB1C}" srcId="{CCF3FBE6-5F5D-4BB9-9F17-C21C82D0AA4E}" destId="{8D6F6FE0-F79A-4D42-AA24-1B4D1EF402CD}" srcOrd="3" destOrd="0" parTransId="{25C3E8E8-FCA3-4335-A96A-E785C57CFB7C}" sibTransId="{235BF509-6BC9-41A0-93E0-8DE43BA99AB1}"/>
    <dgm:cxn modelId="{FDA7C181-5663-49F7-9519-7E3C1A2CB560}" srcId="{CCF3FBE6-5F5D-4BB9-9F17-C21C82D0AA4E}" destId="{908C1992-CE9A-454F-9204-9371138A6AB2}" srcOrd="5" destOrd="0" parTransId="{830DD8FD-128C-4051-AF48-05BCE8F85A78}" sibTransId="{8EBCD18B-C0E0-499E-AEDA-385786A861D5}"/>
    <dgm:cxn modelId="{37B05D75-5AAE-4F8A-AF5D-41E49F4CBD09}" srcId="{CCF3FBE6-5F5D-4BB9-9F17-C21C82D0AA4E}" destId="{941CF520-8EDD-4275-9BBC-FEC6EEA95D71}" srcOrd="1" destOrd="0" parTransId="{E103EF96-F063-4AA3-AF00-FA09546C7B6D}" sibTransId="{BA80FE21-CCC9-4CD3-AFD9-F798ACE4A005}"/>
    <dgm:cxn modelId="{AE9E9A16-AB39-4C29-A0B3-CC35AEE6BCEC}" srcId="{CCF3FBE6-5F5D-4BB9-9F17-C21C82D0AA4E}" destId="{777A290D-BBBE-43E4-B509-C3C8F2889EC1}" srcOrd="0" destOrd="0" parTransId="{2A14B5D9-AFE5-47BD-B953-756AD48C6A74}" sibTransId="{2278F8DD-F555-4A7A-B59B-51D6571B410B}"/>
    <dgm:cxn modelId="{633D5185-15AD-4FFD-8B78-43064A067992}" type="presOf" srcId="{8D6F6FE0-F79A-4D42-AA24-1B4D1EF402CD}" destId="{D88D7DC9-C87B-415F-A307-AAFFC415BA73}" srcOrd="0" destOrd="0" presId="urn:microsoft.com/office/officeart/2005/8/layout/vList2"/>
    <dgm:cxn modelId="{762B06D0-45FB-4AFB-B5E4-2F3D5DB551C6}" type="presOf" srcId="{754B8683-FFCB-42EA-B0DA-E6F6DE65DB42}" destId="{AD9B5ED4-D5EA-4C9F-BFCE-07D89F0F4DEE}" srcOrd="0" destOrd="0" presId="urn:microsoft.com/office/officeart/2005/8/layout/vList2"/>
    <dgm:cxn modelId="{1C5E7FD9-F9BA-4853-AEA1-5156977D7144}" type="presOf" srcId="{CCF3FBE6-5F5D-4BB9-9F17-C21C82D0AA4E}" destId="{716928D5-CD7F-4AF3-8298-209B9949C620}" srcOrd="0" destOrd="0" presId="urn:microsoft.com/office/officeart/2005/8/layout/vList2"/>
    <dgm:cxn modelId="{73871814-CAF3-4777-BE2F-8ABA6EE9961D}" srcId="{CCF3FBE6-5F5D-4BB9-9F17-C21C82D0AA4E}" destId="{754B8683-FFCB-42EA-B0DA-E6F6DE65DB42}" srcOrd="4" destOrd="0" parTransId="{7186190D-83AA-4A44-AD60-2C60068F3B3A}" sibTransId="{7E5B982E-6065-4A9C-BC71-AEAF17D15BE3}"/>
    <dgm:cxn modelId="{134EDFE0-25B7-4C4F-A34E-8D16C7CA70CB}" type="presOf" srcId="{777A290D-BBBE-43E4-B509-C3C8F2889EC1}" destId="{0E55B87A-BC63-4F63-8FE9-EF7A257CBF36}" srcOrd="0" destOrd="0" presId="urn:microsoft.com/office/officeart/2005/8/layout/vList2"/>
    <dgm:cxn modelId="{F87DAAC3-95FA-4827-9C49-BD070C8EAE1F}" srcId="{CCF3FBE6-5F5D-4BB9-9F17-C21C82D0AA4E}" destId="{60B590EB-2233-4FF2-8295-715CA4B7D1F7}" srcOrd="6" destOrd="0" parTransId="{D960F986-C509-4414-B0C5-302D81942028}" sibTransId="{B63502BD-A6B4-4064-BC02-1637663BD80E}"/>
    <dgm:cxn modelId="{78C45C6A-A026-4677-AE43-FBA15DB7A1F5}" type="presOf" srcId="{60B590EB-2233-4FF2-8295-715CA4B7D1F7}" destId="{38ED097D-C979-4DA5-BE6E-A5C08E96F9B0}" srcOrd="0" destOrd="0" presId="urn:microsoft.com/office/officeart/2005/8/layout/vList2"/>
    <dgm:cxn modelId="{671167EA-FDC0-49ED-BCF9-B697E4C9E9FC}" type="presParOf" srcId="{716928D5-CD7F-4AF3-8298-209B9949C620}" destId="{0E55B87A-BC63-4F63-8FE9-EF7A257CBF36}" srcOrd="0" destOrd="0" presId="urn:microsoft.com/office/officeart/2005/8/layout/vList2"/>
    <dgm:cxn modelId="{2485E8F7-6D7B-463C-AFD3-1C0974F0BA8A}" type="presParOf" srcId="{716928D5-CD7F-4AF3-8298-209B9949C620}" destId="{417BE612-B704-4A50-9503-D1E0E7FD3E0C}" srcOrd="1" destOrd="0" presId="urn:microsoft.com/office/officeart/2005/8/layout/vList2"/>
    <dgm:cxn modelId="{66A85B3D-8E6B-4FC6-BEF8-794E2DF9C4B8}" type="presParOf" srcId="{716928D5-CD7F-4AF3-8298-209B9949C620}" destId="{9BC0354D-A435-4E06-933D-FD3925EEA00F}" srcOrd="2" destOrd="0" presId="urn:microsoft.com/office/officeart/2005/8/layout/vList2"/>
    <dgm:cxn modelId="{E28F8914-338B-4F1E-8E95-CC85BE18FE4B}" type="presParOf" srcId="{716928D5-CD7F-4AF3-8298-209B9949C620}" destId="{573CBDE6-517E-45D1-A26F-5B7EB59679EC}" srcOrd="3" destOrd="0" presId="urn:microsoft.com/office/officeart/2005/8/layout/vList2"/>
    <dgm:cxn modelId="{EABCDB63-C0A4-4155-9CF8-397DFE2A4E2C}" type="presParOf" srcId="{716928D5-CD7F-4AF3-8298-209B9949C620}" destId="{1FAD3718-0B2C-4C57-AC74-478D60F070CF}" srcOrd="4" destOrd="0" presId="urn:microsoft.com/office/officeart/2005/8/layout/vList2"/>
    <dgm:cxn modelId="{E4A50797-33BF-4A7C-A378-54BD5A3A1A5E}" type="presParOf" srcId="{716928D5-CD7F-4AF3-8298-209B9949C620}" destId="{F221475C-4858-4FCA-8D87-36F3D57E1E62}" srcOrd="5" destOrd="0" presId="urn:microsoft.com/office/officeart/2005/8/layout/vList2"/>
    <dgm:cxn modelId="{EC9B4B37-C08F-4068-8F37-EEE18D7CE6B3}" type="presParOf" srcId="{716928D5-CD7F-4AF3-8298-209B9949C620}" destId="{D88D7DC9-C87B-415F-A307-AAFFC415BA73}" srcOrd="6" destOrd="0" presId="urn:microsoft.com/office/officeart/2005/8/layout/vList2"/>
    <dgm:cxn modelId="{1465D9A9-7567-48BA-A568-B29DDBA1C37F}" type="presParOf" srcId="{716928D5-CD7F-4AF3-8298-209B9949C620}" destId="{6440A7E0-2F59-4FA5-A837-A9E3ADF309AE}" srcOrd="7" destOrd="0" presId="urn:microsoft.com/office/officeart/2005/8/layout/vList2"/>
    <dgm:cxn modelId="{DE05C961-4BF0-4ED9-92D1-5DB1BA0445C5}" type="presParOf" srcId="{716928D5-CD7F-4AF3-8298-209B9949C620}" destId="{AD9B5ED4-D5EA-4C9F-BFCE-07D89F0F4DEE}" srcOrd="8" destOrd="0" presId="urn:microsoft.com/office/officeart/2005/8/layout/vList2"/>
    <dgm:cxn modelId="{BA73E32C-1CF7-4C2F-A79C-23723A92C4E8}" type="presParOf" srcId="{716928D5-CD7F-4AF3-8298-209B9949C620}" destId="{2B2CC9AF-98C9-4A9E-9D53-525EDB101620}" srcOrd="9" destOrd="0" presId="urn:microsoft.com/office/officeart/2005/8/layout/vList2"/>
    <dgm:cxn modelId="{A2E1A80D-C197-4115-949E-642A37F482F1}" type="presParOf" srcId="{716928D5-CD7F-4AF3-8298-209B9949C620}" destId="{549C527F-59CB-49B5-9C33-C17455FCFC6B}" srcOrd="10" destOrd="0" presId="urn:microsoft.com/office/officeart/2005/8/layout/vList2"/>
    <dgm:cxn modelId="{3D8514DA-0963-4235-AB1E-03D1CD66DA98}" type="presParOf" srcId="{716928D5-CD7F-4AF3-8298-209B9949C620}" destId="{0B943FFB-E206-43AD-89F0-CA9586B39947}" srcOrd="11" destOrd="0" presId="urn:microsoft.com/office/officeart/2005/8/layout/vList2"/>
    <dgm:cxn modelId="{86ADF3AB-9700-42BF-A30D-757D2A36EBAD}" type="presParOf" srcId="{716928D5-CD7F-4AF3-8298-209B9949C620}" destId="{38ED097D-C979-4DA5-BE6E-A5C08E96F9B0}" srcOrd="1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8D9214-88B3-493F-ADE6-E7228A3D623A}" type="doc">
      <dgm:prSet loTypeId="urn:microsoft.com/office/officeart/2005/8/layout/vList2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68601121-B501-4852-8FD9-DA52C7F41158}">
      <dgm:prSet phldrT="[Текст]" custT="1"/>
      <dgm:spPr/>
      <dgm:t>
        <a:bodyPr/>
        <a:lstStyle/>
        <a:p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Жилищно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–коммунальное хозяйство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–380,9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B0CCC17-47D7-4AF1-9297-FA7434C706B5}" type="parTrans" cxnId="{4B8E6A28-F2E5-4633-9D40-FCCCAD76B1AE}">
      <dgm:prSet/>
      <dgm:spPr/>
      <dgm:t>
        <a:bodyPr/>
        <a:lstStyle/>
        <a:p>
          <a:endParaRPr lang="ru-RU"/>
        </a:p>
      </dgm:t>
    </dgm:pt>
    <dgm:pt modelId="{8E370B41-9FC1-4B4D-A34F-CB433CF8B92C}" type="sibTrans" cxnId="{4B8E6A28-F2E5-4633-9D40-FCCCAD76B1AE}">
      <dgm:prSet/>
      <dgm:spPr/>
      <dgm:t>
        <a:bodyPr/>
        <a:lstStyle/>
        <a:p>
          <a:endParaRPr lang="ru-RU"/>
        </a:p>
      </dgm:t>
    </dgm:pt>
    <dgm:pt modelId="{6DE8F380-9025-4711-8840-5F97EF4AAAD4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Культура –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1157,1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094DD63-678B-4172-8856-91A84650975F}" type="parTrans" cxnId="{E2D0CE06-71C8-45F5-A9BB-11C119841173}">
      <dgm:prSet/>
      <dgm:spPr/>
      <dgm:t>
        <a:bodyPr/>
        <a:lstStyle/>
        <a:p>
          <a:endParaRPr lang="ru-RU"/>
        </a:p>
      </dgm:t>
    </dgm:pt>
    <dgm:pt modelId="{A8370EED-D252-4A6F-8672-1667492A2E14}" type="sibTrans" cxnId="{E2D0CE06-71C8-45F5-A9BB-11C119841173}">
      <dgm:prSet/>
      <dgm:spPr/>
      <dgm:t>
        <a:bodyPr/>
        <a:lstStyle/>
        <a:p>
          <a:endParaRPr lang="ru-RU"/>
        </a:p>
      </dgm:t>
    </dgm:pt>
    <dgm:pt modelId="{0504BD27-B1FC-4203-A517-B441222C19F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Физическая культура и спорт–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25,0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5FA6F06-AC67-40E6-802A-BC2D70BC3C13}" type="parTrans" cxnId="{5C00EE53-9224-4E7B-8AEA-B6CC80A5B735}">
      <dgm:prSet/>
      <dgm:spPr/>
      <dgm:t>
        <a:bodyPr/>
        <a:lstStyle/>
        <a:p>
          <a:endParaRPr lang="ru-RU"/>
        </a:p>
      </dgm:t>
    </dgm:pt>
    <dgm:pt modelId="{802A8DD2-3F58-404F-B8A4-F478411889FF}" type="sibTrans" cxnId="{5C00EE53-9224-4E7B-8AEA-B6CC80A5B735}">
      <dgm:prSet/>
      <dgm:spPr/>
      <dgm:t>
        <a:bodyPr/>
        <a:lstStyle/>
        <a:p>
          <a:endParaRPr lang="ru-RU"/>
        </a:p>
      </dgm:t>
    </dgm:pt>
    <dgm:pt modelId="{7332EBA9-D633-40C3-B397-76CC3A406A24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Общегосударственные вопросы–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3772,8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92C4766-788E-4DE3-B142-B0F45F711244}" type="sibTrans" cxnId="{A8236626-1FAF-4964-B393-98D14B310761}">
      <dgm:prSet/>
      <dgm:spPr/>
      <dgm:t>
        <a:bodyPr/>
        <a:lstStyle/>
        <a:p>
          <a:endParaRPr lang="ru-RU"/>
        </a:p>
      </dgm:t>
    </dgm:pt>
    <dgm:pt modelId="{83929E23-E58B-42A2-AD3D-C8A072294E50}" type="parTrans" cxnId="{A8236626-1FAF-4964-B393-98D14B310761}">
      <dgm:prSet/>
      <dgm:spPr/>
      <dgm:t>
        <a:bodyPr/>
        <a:lstStyle/>
        <a:p>
          <a:endParaRPr lang="ru-RU"/>
        </a:p>
      </dgm:t>
    </dgm:pt>
    <dgm:pt modelId="{F78CD503-24CB-436C-B567-E64699DFBDC2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Национальная оборона- 69,3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22372B0-4A47-40D5-A855-5DDD7304B5BD}" type="parTrans" cxnId="{FB8593C2-50EF-40A0-8393-020DA3C7E9FC}">
      <dgm:prSet/>
      <dgm:spPr/>
      <dgm:t>
        <a:bodyPr/>
        <a:lstStyle/>
        <a:p>
          <a:endParaRPr lang="ru-RU"/>
        </a:p>
      </dgm:t>
    </dgm:pt>
    <dgm:pt modelId="{21D576F9-0E60-4024-B0F9-78A2FA57830F}" type="sibTrans" cxnId="{FB8593C2-50EF-40A0-8393-020DA3C7E9FC}">
      <dgm:prSet/>
      <dgm:spPr/>
      <dgm:t>
        <a:bodyPr/>
        <a:lstStyle/>
        <a:p>
          <a:endParaRPr lang="ru-RU"/>
        </a:p>
      </dgm:t>
    </dgm:pt>
    <dgm:pt modelId="{72457B6E-2DE9-4B6F-B2C3-5E9AE8FAAC0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–4,0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7A609C9-F553-4508-8A54-9ACFA36DA1BD}" type="parTrans" cxnId="{7E60A633-BE7A-44CE-BFB9-ECC461E72C71}">
      <dgm:prSet/>
      <dgm:spPr/>
      <dgm:t>
        <a:bodyPr/>
        <a:lstStyle/>
        <a:p>
          <a:endParaRPr lang="ru-RU"/>
        </a:p>
      </dgm:t>
    </dgm:pt>
    <dgm:pt modelId="{5721AF35-97CB-4E30-8116-F299BAC4915E}" type="sibTrans" cxnId="{7E60A633-BE7A-44CE-BFB9-ECC461E72C71}">
      <dgm:prSet/>
      <dgm:spPr/>
      <dgm:t>
        <a:bodyPr/>
        <a:lstStyle/>
        <a:p>
          <a:endParaRPr lang="ru-RU"/>
        </a:p>
      </dgm:t>
    </dgm:pt>
    <dgm:pt modelId="{678106EF-684B-45AF-8DDF-C848BC2B373A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Национальная экономика –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30,0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FB04E8C-D589-4830-B2FA-F2D830E688DC}" type="parTrans" cxnId="{88A51552-28E6-4A52-A09E-145E5E749C48}">
      <dgm:prSet/>
      <dgm:spPr/>
      <dgm:t>
        <a:bodyPr/>
        <a:lstStyle/>
        <a:p>
          <a:endParaRPr lang="ru-RU"/>
        </a:p>
      </dgm:t>
    </dgm:pt>
    <dgm:pt modelId="{187E9CA0-BB04-47B5-BA8E-4CF171A30BFE}" type="sibTrans" cxnId="{88A51552-28E6-4A52-A09E-145E5E749C48}">
      <dgm:prSet/>
      <dgm:spPr/>
      <dgm:t>
        <a:bodyPr/>
        <a:lstStyle/>
        <a:p>
          <a:endParaRPr lang="ru-RU"/>
        </a:p>
      </dgm:t>
    </dgm:pt>
    <dgm:pt modelId="{341C7B40-9DF3-4711-85B4-58D78BBD565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Образование -15,0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C29329C-C25E-4387-9CFC-38F50D76A613}" type="parTrans" cxnId="{8E3687A4-7DA7-4FD2-9470-4D0230D3A7C4}">
      <dgm:prSet/>
      <dgm:spPr/>
    </dgm:pt>
    <dgm:pt modelId="{212F0DAE-E567-4117-AF4B-56ADA2BF3C18}" type="sibTrans" cxnId="{8E3687A4-7DA7-4FD2-9470-4D0230D3A7C4}">
      <dgm:prSet/>
      <dgm:spPr/>
    </dgm:pt>
    <dgm:pt modelId="{114EC0D7-7C0D-498A-AAD9-E256870189B2}" type="pres">
      <dgm:prSet presAssocID="{968D9214-88B3-493F-ADE6-E7228A3D62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203AA5-54BC-4279-A362-15B52FF69F92}" type="pres">
      <dgm:prSet presAssocID="{7332EBA9-D633-40C3-B397-76CC3A406A24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9BF70-3550-416F-964D-2D709E95D25E}" type="pres">
      <dgm:prSet presAssocID="{492C4766-788E-4DE3-B142-B0F45F711244}" presName="spacer" presStyleCnt="0"/>
      <dgm:spPr/>
      <dgm:t>
        <a:bodyPr/>
        <a:lstStyle/>
        <a:p>
          <a:endParaRPr lang="ru-RU"/>
        </a:p>
      </dgm:t>
    </dgm:pt>
    <dgm:pt modelId="{20B9C0C8-8C7F-492F-8A66-406A0E609FD4}" type="pres">
      <dgm:prSet presAssocID="{F78CD503-24CB-436C-B567-E64699DFBDC2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F5242-3110-4BEC-85CC-A70C160B4B2C}" type="pres">
      <dgm:prSet presAssocID="{21D576F9-0E60-4024-B0F9-78A2FA57830F}" presName="spacer" presStyleCnt="0"/>
      <dgm:spPr/>
      <dgm:t>
        <a:bodyPr/>
        <a:lstStyle/>
        <a:p>
          <a:endParaRPr lang="ru-RU"/>
        </a:p>
      </dgm:t>
    </dgm:pt>
    <dgm:pt modelId="{74EDBC97-6F10-4FB4-A2B5-B9D53E937C12}" type="pres">
      <dgm:prSet presAssocID="{72457B6E-2DE9-4B6F-B2C3-5E9AE8FAAC05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917F07-E512-413A-BC2A-131BE262577E}" type="pres">
      <dgm:prSet presAssocID="{5721AF35-97CB-4E30-8116-F299BAC4915E}" presName="spacer" presStyleCnt="0"/>
      <dgm:spPr/>
      <dgm:t>
        <a:bodyPr/>
        <a:lstStyle/>
        <a:p>
          <a:endParaRPr lang="ru-RU"/>
        </a:p>
      </dgm:t>
    </dgm:pt>
    <dgm:pt modelId="{0093E836-92A8-4F57-AA2A-68DFA77A4350}" type="pres">
      <dgm:prSet presAssocID="{678106EF-684B-45AF-8DDF-C848BC2B373A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B85D9-D678-4BBF-9577-D57F1AA89DCD}" type="pres">
      <dgm:prSet presAssocID="{187E9CA0-BB04-47B5-BA8E-4CF171A30BFE}" presName="spacer" presStyleCnt="0"/>
      <dgm:spPr/>
      <dgm:t>
        <a:bodyPr/>
        <a:lstStyle/>
        <a:p>
          <a:endParaRPr lang="ru-RU"/>
        </a:p>
      </dgm:t>
    </dgm:pt>
    <dgm:pt modelId="{A895908A-4728-413C-BF2A-CBEFCD64E6CA}" type="pres">
      <dgm:prSet presAssocID="{68601121-B501-4852-8FD9-DA52C7F41158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CC02E-4BFF-4843-9384-642558F546CD}" type="pres">
      <dgm:prSet presAssocID="{8E370B41-9FC1-4B4D-A34F-CB433CF8B92C}" presName="spacer" presStyleCnt="0"/>
      <dgm:spPr/>
      <dgm:t>
        <a:bodyPr/>
        <a:lstStyle/>
        <a:p>
          <a:endParaRPr lang="ru-RU"/>
        </a:p>
      </dgm:t>
    </dgm:pt>
    <dgm:pt modelId="{5BC953A3-0353-41CF-AF1B-193E03C83E97}" type="pres">
      <dgm:prSet presAssocID="{341C7B40-9DF3-4711-85B4-58D78BBD565E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47D9FD-549D-410A-957A-99434125476D}" type="pres">
      <dgm:prSet presAssocID="{212F0DAE-E567-4117-AF4B-56ADA2BF3C18}" presName="spacer" presStyleCnt="0"/>
      <dgm:spPr/>
    </dgm:pt>
    <dgm:pt modelId="{F73ADE98-D55C-424E-900F-98EAA79B75FA}" type="pres">
      <dgm:prSet presAssocID="{6DE8F380-9025-4711-8840-5F97EF4AAAD4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77ACB2-4F91-479E-82E4-8409EBB80D44}" type="pres">
      <dgm:prSet presAssocID="{A8370EED-D252-4A6F-8672-1667492A2E14}" presName="spacer" presStyleCnt="0"/>
      <dgm:spPr/>
      <dgm:t>
        <a:bodyPr/>
        <a:lstStyle/>
        <a:p>
          <a:endParaRPr lang="ru-RU"/>
        </a:p>
      </dgm:t>
    </dgm:pt>
    <dgm:pt modelId="{FC6A26E3-2176-4C86-A0DE-5CB07184F32A}" type="pres">
      <dgm:prSet presAssocID="{0504BD27-B1FC-4203-A517-B441222C19FF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60A633-BE7A-44CE-BFB9-ECC461E72C71}" srcId="{968D9214-88B3-493F-ADE6-E7228A3D623A}" destId="{72457B6E-2DE9-4B6F-B2C3-5E9AE8FAAC05}" srcOrd="2" destOrd="0" parTransId="{E7A609C9-F553-4508-8A54-9ACFA36DA1BD}" sibTransId="{5721AF35-97CB-4E30-8116-F299BAC4915E}"/>
    <dgm:cxn modelId="{8E3687A4-7DA7-4FD2-9470-4D0230D3A7C4}" srcId="{968D9214-88B3-493F-ADE6-E7228A3D623A}" destId="{341C7B40-9DF3-4711-85B4-58D78BBD565E}" srcOrd="5" destOrd="0" parTransId="{4C29329C-C25E-4387-9CFC-38F50D76A613}" sibTransId="{212F0DAE-E567-4117-AF4B-56ADA2BF3C18}"/>
    <dgm:cxn modelId="{0FC9A5C3-6A66-4BE2-BD94-AF7E07E00586}" type="presOf" srcId="{7332EBA9-D633-40C3-B397-76CC3A406A24}" destId="{C6203AA5-54BC-4279-A362-15B52FF69F92}" srcOrd="0" destOrd="0" presId="urn:microsoft.com/office/officeart/2005/8/layout/vList2"/>
    <dgm:cxn modelId="{80065148-1C9C-4124-9038-8C6FD7032C60}" type="presOf" srcId="{F78CD503-24CB-436C-B567-E64699DFBDC2}" destId="{20B9C0C8-8C7F-492F-8A66-406A0E609FD4}" srcOrd="0" destOrd="0" presId="urn:microsoft.com/office/officeart/2005/8/layout/vList2"/>
    <dgm:cxn modelId="{E7A630E1-37CF-4975-90E6-5E3F8A851770}" type="presOf" srcId="{968D9214-88B3-493F-ADE6-E7228A3D623A}" destId="{114EC0D7-7C0D-498A-AAD9-E256870189B2}" srcOrd="0" destOrd="0" presId="urn:microsoft.com/office/officeart/2005/8/layout/vList2"/>
    <dgm:cxn modelId="{BC1767C4-21E2-4ADD-97A9-69A23063B0A3}" type="presOf" srcId="{678106EF-684B-45AF-8DDF-C848BC2B373A}" destId="{0093E836-92A8-4F57-AA2A-68DFA77A4350}" srcOrd="0" destOrd="0" presId="urn:microsoft.com/office/officeart/2005/8/layout/vList2"/>
    <dgm:cxn modelId="{4B8E6A28-F2E5-4633-9D40-FCCCAD76B1AE}" srcId="{968D9214-88B3-493F-ADE6-E7228A3D623A}" destId="{68601121-B501-4852-8FD9-DA52C7F41158}" srcOrd="4" destOrd="0" parTransId="{2B0CCC17-47D7-4AF1-9297-FA7434C706B5}" sibTransId="{8E370B41-9FC1-4B4D-A34F-CB433CF8B92C}"/>
    <dgm:cxn modelId="{88A51552-28E6-4A52-A09E-145E5E749C48}" srcId="{968D9214-88B3-493F-ADE6-E7228A3D623A}" destId="{678106EF-684B-45AF-8DDF-C848BC2B373A}" srcOrd="3" destOrd="0" parTransId="{5FB04E8C-D589-4830-B2FA-F2D830E688DC}" sibTransId="{187E9CA0-BB04-47B5-BA8E-4CF171A30BFE}"/>
    <dgm:cxn modelId="{A8236626-1FAF-4964-B393-98D14B310761}" srcId="{968D9214-88B3-493F-ADE6-E7228A3D623A}" destId="{7332EBA9-D633-40C3-B397-76CC3A406A24}" srcOrd="0" destOrd="0" parTransId="{83929E23-E58B-42A2-AD3D-C8A072294E50}" sibTransId="{492C4766-788E-4DE3-B142-B0F45F711244}"/>
    <dgm:cxn modelId="{DCB4EF93-0DD3-4160-8A33-03A8AE2019C0}" type="presOf" srcId="{68601121-B501-4852-8FD9-DA52C7F41158}" destId="{A895908A-4728-413C-BF2A-CBEFCD64E6CA}" srcOrd="0" destOrd="0" presId="urn:microsoft.com/office/officeart/2005/8/layout/vList2"/>
    <dgm:cxn modelId="{32193A5B-96F7-448E-A4FB-C0FF1731DC48}" type="presOf" srcId="{341C7B40-9DF3-4711-85B4-58D78BBD565E}" destId="{5BC953A3-0353-41CF-AF1B-193E03C83E97}" srcOrd="0" destOrd="0" presId="urn:microsoft.com/office/officeart/2005/8/layout/vList2"/>
    <dgm:cxn modelId="{1C9BF24E-84F6-4351-AD6B-50EE9D80171D}" type="presOf" srcId="{0504BD27-B1FC-4203-A517-B441222C19FF}" destId="{FC6A26E3-2176-4C86-A0DE-5CB07184F32A}" srcOrd="0" destOrd="0" presId="urn:microsoft.com/office/officeart/2005/8/layout/vList2"/>
    <dgm:cxn modelId="{E2D0CE06-71C8-45F5-A9BB-11C119841173}" srcId="{968D9214-88B3-493F-ADE6-E7228A3D623A}" destId="{6DE8F380-9025-4711-8840-5F97EF4AAAD4}" srcOrd="6" destOrd="0" parTransId="{5094DD63-678B-4172-8856-91A84650975F}" sibTransId="{A8370EED-D252-4A6F-8672-1667492A2E14}"/>
    <dgm:cxn modelId="{FB8593C2-50EF-40A0-8393-020DA3C7E9FC}" srcId="{968D9214-88B3-493F-ADE6-E7228A3D623A}" destId="{F78CD503-24CB-436C-B567-E64699DFBDC2}" srcOrd="1" destOrd="0" parTransId="{422372B0-4A47-40D5-A855-5DDD7304B5BD}" sibTransId="{21D576F9-0E60-4024-B0F9-78A2FA57830F}"/>
    <dgm:cxn modelId="{EE7D66B1-3312-4F09-96C9-C1E0CBCFED21}" type="presOf" srcId="{6DE8F380-9025-4711-8840-5F97EF4AAAD4}" destId="{F73ADE98-D55C-424E-900F-98EAA79B75FA}" srcOrd="0" destOrd="0" presId="urn:microsoft.com/office/officeart/2005/8/layout/vList2"/>
    <dgm:cxn modelId="{78954A96-1008-4345-96F4-EFAA8774E1CA}" type="presOf" srcId="{72457B6E-2DE9-4B6F-B2C3-5E9AE8FAAC05}" destId="{74EDBC97-6F10-4FB4-A2B5-B9D53E937C12}" srcOrd="0" destOrd="0" presId="urn:microsoft.com/office/officeart/2005/8/layout/vList2"/>
    <dgm:cxn modelId="{5C00EE53-9224-4E7B-8AEA-B6CC80A5B735}" srcId="{968D9214-88B3-493F-ADE6-E7228A3D623A}" destId="{0504BD27-B1FC-4203-A517-B441222C19FF}" srcOrd="7" destOrd="0" parTransId="{55FA6F06-AC67-40E6-802A-BC2D70BC3C13}" sibTransId="{802A8DD2-3F58-404F-B8A4-F478411889FF}"/>
    <dgm:cxn modelId="{6B87815A-3B89-4D57-8547-F631C8E7DC43}" type="presParOf" srcId="{114EC0D7-7C0D-498A-AAD9-E256870189B2}" destId="{C6203AA5-54BC-4279-A362-15B52FF69F92}" srcOrd="0" destOrd="0" presId="urn:microsoft.com/office/officeart/2005/8/layout/vList2"/>
    <dgm:cxn modelId="{9AAEE478-C48D-41B4-9321-59FE3CB0DA55}" type="presParOf" srcId="{114EC0D7-7C0D-498A-AAD9-E256870189B2}" destId="{FB49BF70-3550-416F-964D-2D709E95D25E}" srcOrd="1" destOrd="0" presId="urn:microsoft.com/office/officeart/2005/8/layout/vList2"/>
    <dgm:cxn modelId="{B1447ABC-8A57-4271-BF96-D5A17215DE97}" type="presParOf" srcId="{114EC0D7-7C0D-498A-AAD9-E256870189B2}" destId="{20B9C0C8-8C7F-492F-8A66-406A0E609FD4}" srcOrd="2" destOrd="0" presId="urn:microsoft.com/office/officeart/2005/8/layout/vList2"/>
    <dgm:cxn modelId="{35D9B856-0F56-47AC-8750-534E9C7672A9}" type="presParOf" srcId="{114EC0D7-7C0D-498A-AAD9-E256870189B2}" destId="{EF2F5242-3110-4BEC-85CC-A70C160B4B2C}" srcOrd="3" destOrd="0" presId="urn:microsoft.com/office/officeart/2005/8/layout/vList2"/>
    <dgm:cxn modelId="{F95DB94D-15FE-4EE9-BFDF-84EBE3DBE434}" type="presParOf" srcId="{114EC0D7-7C0D-498A-AAD9-E256870189B2}" destId="{74EDBC97-6F10-4FB4-A2B5-B9D53E937C12}" srcOrd="4" destOrd="0" presId="urn:microsoft.com/office/officeart/2005/8/layout/vList2"/>
    <dgm:cxn modelId="{219132F0-37CB-4148-929E-ACD3EDCEFF5F}" type="presParOf" srcId="{114EC0D7-7C0D-498A-AAD9-E256870189B2}" destId="{71917F07-E512-413A-BC2A-131BE262577E}" srcOrd="5" destOrd="0" presId="urn:microsoft.com/office/officeart/2005/8/layout/vList2"/>
    <dgm:cxn modelId="{4BE1663E-297F-4FE0-B15C-DF44CE8B7C1D}" type="presParOf" srcId="{114EC0D7-7C0D-498A-AAD9-E256870189B2}" destId="{0093E836-92A8-4F57-AA2A-68DFA77A4350}" srcOrd="6" destOrd="0" presId="urn:microsoft.com/office/officeart/2005/8/layout/vList2"/>
    <dgm:cxn modelId="{373623D0-D2FB-4DDE-AE29-AF2F149193DA}" type="presParOf" srcId="{114EC0D7-7C0D-498A-AAD9-E256870189B2}" destId="{A28B85D9-D678-4BBF-9577-D57F1AA89DCD}" srcOrd="7" destOrd="0" presId="urn:microsoft.com/office/officeart/2005/8/layout/vList2"/>
    <dgm:cxn modelId="{A900027A-AFAF-46CA-901A-428B3C023C20}" type="presParOf" srcId="{114EC0D7-7C0D-498A-AAD9-E256870189B2}" destId="{A895908A-4728-413C-BF2A-CBEFCD64E6CA}" srcOrd="8" destOrd="0" presId="urn:microsoft.com/office/officeart/2005/8/layout/vList2"/>
    <dgm:cxn modelId="{7BDCC9F2-B225-419C-8F1E-4523EFDE692C}" type="presParOf" srcId="{114EC0D7-7C0D-498A-AAD9-E256870189B2}" destId="{5A2CC02E-4BFF-4843-9384-642558F546CD}" srcOrd="9" destOrd="0" presId="urn:microsoft.com/office/officeart/2005/8/layout/vList2"/>
    <dgm:cxn modelId="{D684F955-9656-4E17-97F6-4FD1128BD835}" type="presParOf" srcId="{114EC0D7-7C0D-498A-AAD9-E256870189B2}" destId="{5BC953A3-0353-41CF-AF1B-193E03C83E97}" srcOrd="10" destOrd="0" presId="urn:microsoft.com/office/officeart/2005/8/layout/vList2"/>
    <dgm:cxn modelId="{92ED1E5F-A08E-49D7-9694-841AC849A32B}" type="presParOf" srcId="{114EC0D7-7C0D-498A-AAD9-E256870189B2}" destId="{6847D9FD-549D-410A-957A-99434125476D}" srcOrd="11" destOrd="0" presId="urn:microsoft.com/office/officeart/2005/8/layout/vList2"/>
    <dgm:cxn modelId="{D9768546-7CA3-4131-B42A-43A71CA52092}" type="presParOf" srcId="{114EC0D7-7C0D-498A-AAD9-E256870189B2}" destId="{F73ADE98-D55C-424E-900F-98EAA79B75FA}" srcOrd="12" destOrd="0" presId="urn:microsoft.com/office/officeart/2005/8/layout/vList2"/>
    <dgm:cxn modelId="{D78C3893-A627-425D-9970-0A8F37CCAA72}" type="presParOf" srcId="{114EC0D7-7C0D-498A-AAD9-E256870189B2}" destId="{1177ACB2-4F91-479E-82E4-8409EBB80D44}" srcOrd="13" destOrd="0" presId="urn:microsoft.com/office/officeart/2005/8/layout/vList2"/>
    <dgm:cxn modelId="{B3AF37D4-AEE4-4D1B-A1B8-42080215A00E}" type="presParOf" srcId="{114EC0D7-7C0D-498A-AAD9-E256870189B2}" destId="{FC6A26E3-2176-4C86-A0DE-5CB07184F32A}" srcOrd="1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031497-30C4-4124-A12C-36243C6B7044}">
      <dsp:nvSpPr>
        <dsp:cNvPr id="0" name=""/>
        <dsp:cNvSpPr/>
      </dsp:nvSpPr>
      <dsp:spPr>
        <a:xfrm>
          <a:off x="0" y="42848"/>
          <a:ext cx="3686172" cy="596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–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42 492.2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6911" y="42848"/>
        <a:ext cx="2889260" cy="596770"/>
      </dsp:txXfrm>
    </dsp:sp>
    <dsp:sp modelId="{729FBE31-119B-478B-83A9-CFBCDA3713DD}">
      <dsp:nvSpPr>
        <dsp:cNvPr id="0" name=""/>
        <dsp:cNvSpPr/>
      </dsp:nvSpPr>
      <dsp:spPr>
        <a:xfrm>
          <a:off x="59677" y="59677"/>
          <a:ext cx="737234" cy="4774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FDE2C-DB03-4C27-B56E-E1355112485A}">
      <dsp:nvSpPr>
        <dsp:cNvPr id="0" name=""/>
        <dsp:cNvSpPr/>
      </dsp:nvSpPr>
      <dsp:spPr>
        <a:xfrm>
          <a:off x="0" y="685790"/>
          <a:ext cx="3686172" cy="596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Акцизы – 2 781.8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6911" y="685790"/>
        <a:ext cx="2889260" cy="596770"/>
      </dsp:txXfrm>
    </dsp:sp>
    <dsp:sp modelId="{D0AFD2C3-A56B-4CA8-9962-AD5BF738310C}">
      <dsp:nvSpPr>
        <dsp:cNvPr id="0" name=""/>
        <dsp:cNvSpPr/>
      </dsp:nvSpPr>
      <dsp:spPr>
        <a:xfrm>
          <a:off x="59677" y="716124"/>
          <a:ext cx="737234" cy="4774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1E54A-7CB0-42FF-B538-05A6953F00C7}">
      <dsp:nvSpPr>
        <dsp:cNvPr id="0" name=""/>
        <dsp:cNvSpPr/>
      </dsp:nvSpPr>
      <dsp:spPr>
        <a:xfrm>
          <a:off x="0" y="1312895"/>
          <a:ext cx="3686172" cy="596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Налоги на совокупный доход –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5 651.7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6911" y="1312895"/>
        <a:ext cx="2889260" cy="596770"/>
      </dsp:txXfrm>
    </dsp:sp>
    <dsp:sp modelId="{8A9CBBF1-E759-4206-BE39-49D50D92B5A1}">
      <dsp:nvSpPr>
        <dsp:cNvPr id="0" name=""/>
        <dsp:cNvSpPr/>
      </dsp:nvSpPr>
      <dsp:spPr>
        <a:xfrm>
          <a:off x="59677" y="1372572"/>
          <a:ext cx="737234" cy="4774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27101-2274-481D-A67B-D6DBDA8B7190}">
      <dsp:nvSpPr>
        <dsp:cNvPr id="0" name=""/>
        <dsp:cNvSpPr/>
      </dsp:nvSpPr>
      <dsp:spPr>
        <a:xfrm>
          <a:off x="0" y="1969342"/>
          <a:ext cx="3686172" cy="596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Государственная пошлина –  1 152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6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6911" y="1969342"/>
        <a:ext cx="2889260" cy="596770"/>
      </dsp:txXfrm>
    </dsp:sp>
    <dsp:sp modelId="{8A8B8380-B983-453E-AA96-57BA30F74FC9}">
      <dsp:nvSpPr>
        <dsp:cNvPr id="0" name=""/>
        <dsp:cNvSpPr/>
      </dsp:nvSpPr>
      <dsp:spPr>
        <a:xfrm>
          <a:off x="59677" y="2029020"/>
          <a:ext cx="737234" cy="4774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51161D-696F-44E5-BB24-623E650D5B34}">
      <dsp:nvSpPr>
        <dsp:cNvPr id="0" name=""/>
        <dsp:cNvSpPr/>
      </dsp:nvSpPr>
      <dsp:spPr>
        <a:xfrm>
          <a:off x="0" y="2625790"/>
          <a:ext cx="3686172" cy="596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Доход от использования имущества –  7 838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6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6911" y="2625790"/>
        <a:ext cx="2889260" cy="596770"/>
      </dsp:txXfrm>
    </dsp:sp>
    <dsp:sp modelId="{AB4BB467-C4BC-4EE3-B0A0-28B8E930C28A}">
      <dsp:nvSpPr>
        <dsp:cNvPr id="0" name=""/>
        <dsp:cNvSpPr/>
      </dsp:nvSpPr>
      <dsp:spPr>
        <a:xfrm>
          <a:off x="59677" y="2685467"/>
          <a:ext cx="737234" cy="4774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B86EB-FA67-4119-9FDE-830CF9735BD3}">
      <dsp:nvSpPr>
        <dsp:cNvPr id="0" name=""/>
        <dsp:cNvSpPr/>
      </dsp:nvSpPr>
      <dsp:spPr>
        <a:xfrm>
          <a:off x="0" y="3282238"/>
          <a:ext cx="3686172" cy="596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Безвозмездные поступления  –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537 942.0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6911" y="3282238"/>
        <a:ext cx="2889260" cy="596770"/>
      </dsp:txXfrm>
    </dsp:sp>
    <dsp:sp modelId="{52EB2D27-40D9-4DB3-B8A3-9DA272493F8D}">
      <dsp:nvSpPr>
        <dsp:cNvPr id="0" name=""/>
        <dsp:cNvSpPr/>
      </dsp:nvSpPr>
      <dsp:spPr>
        <a:xfrm>
          <a:off x="59677" y="3341915"/>
          <a:ext cx="737234" cy="4774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7C227-D5A1-4A6C-9200-A675DF9A4F13}">
      <dsp:nvSpPr>
        <dsp:cNvPr id="0" name=""/>
        <dsp:cNvSpPr/>
      </dsp:nvSpPr>
      <dsp:spPr>
        <a:xfrm>
          <a:off x="0" y="3938685"/>
          <a:ext cx="3686172" cy="596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Иные доходы – 1 095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6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6911" y="3938685"/>
        <a:ext cx="2889260" cy="596770"/>
      </dsp:txXfrm>
    </dsp:sp>
    <dsp:sp modelId="{378F34E0-B40A-465F-92E0-A5AEF628720A}">
      <dsp:nvSpPr>
        <dsp:cNvPr id="0" name=""/>
        <dsp:cNvSpPr/>
      </dsp:nvSpPr>
      <dsp:spPr>
        <a:xfrm>
          <a:off x="59677" y="3998362"/>
          <a:ext cx="737234" cy="4774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7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ACC373-ABC3-440F-BBD8-7EB14EC26E29}">
      <dsp:nvSpPr>
        <dsp:cNvPr id="0" name=""/>
        <dsp:cNvSpPr/>
      </dsp:nvSpPr>
      <dsp:spPr>
        <a:xfrm>
          <a:off x="0" y="0"/>
          <a:ext cx="3857652" cy="525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Образование – 257 456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7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4048" y="0"/>
        <a:ext cx="3033603" cy="525180"/>
      </dsp:txXfrm>
    </dsp:sp>
    <dsp:sp modelId="{BAA8DDCF-050D-4F80-9B5D-3B2FF7EC290C}">
      <dsp:nvSpPr>
        <dsp:cNvPr id="0" name=""/>
        <dsp:cNvSpPr/>
      </dsp:nvSpPr>
      <dsp:spPr>
        <a:xfrm>
          <a:off x="52518" y="52518"/>
          <a:ext cx="771530" cy="420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C8FC8F-0519-4FCA-ABF3-604F135FCB43}">
      <dsp:nvSpPr>
        <dsp:cNvPr id="0" name=""/>
        <dsp:cNvSpPr/>
      </dsp:nvSpPr>
      <dsp:spPr>
        <a:xfrm>
          <a:off x="0" y="577699"/>
          <a:ext cx="3857652" cy="525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Социальная политика – 150 113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4048" y="577699"/>
        <a:ext cx="3033603" cy="525180"/>
      </dsp:txXfrm>
    </dsp:sp>
    <dsp:sp modelId="{ADD04426-1465-4DAD-926D-B314FF84B2B4}">
      <dsp:nvSpPr>
        <dsp:cNvPr id="0" name=""/>
        <dsp:cNvSpPr/>
      </dsp:nvSpPr>
      <dsp:spPr>
        <a:xfrm>
          <a:off x="52518" y="630217"/>
          <a:ext cx="771530" cy="420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BF3AE-72F2-4423-BF87-0965896D3357}">
      <dsp:nvSpPr>
        <dsp:cNvPr id="0" name=""/>
        <dsp:cNvSpPr/>
      </dsp:nvSpPr>
      <dsp:spPr>
        <a:xfrm>
          <a:off x="0" y="1155398"/>
          <a:ext cx="3857652" cy="525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Жилищно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–коммунальное хозяйство –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19 590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4048" y="1155398"/>
        <a:ext cx="3033603" cy="525180"/>
      </dsp:txXfrm>
    </dsp:sp>
    <dsp:sp modelId="{8CA803EA-A05D-4B71-A041-45BE2DE1A6D4}">
      <dsp:nvSpPr>
        <dsp:cNvPr id="0" name=""/>
        <dsp:cNvSpPr/>
      </dsp:nvSpPr>
      <dsp:spPr>
        <a:xfrm>
          <a:off x="52518" y="1207916"/>
          <a:ext cx="771530" cy="420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26439-5FEF-4C9D-A111-7E5360DBD97D}">
      <dsp:nvSpPr>
        <dsp:cNvPr id="0" name=""/>
        <dsp:cNvSpPr/>
      </dsp:nvSpPr>
      <dsp:spPr>
        <a:xfrm>
          <a:off x="0" y="1733097"/>
          <a:ext cx="3857652" cy="525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Дорожное хозяйство (дорожный фонд)  –  4 865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4048" y="1733097"/>
        <a:ext cx="3033603" cy="525180"/>
      </dsp:txXfrm>
    </dsp:sp>
    <dsp:sp modelId="{815B84BF-86C7-4451-A2E3-A29E76257EB5}">
      <dsp:nvSpPr>
        <dsp:cNvPr id="0" name=""/>
        <dsp:cNvSpPr/>
      </dsp:nvSpPr>
      <dsp:spPr>
        <a:xfrm>
          <a:off x="52518" y="1785615"/>
          <a:ext cx="771530" cy="420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8777F6-232B-4AE9-BE5B-D3BEF62F7DD9}">
      <dsp:nvSpPr>
        <dsp:cNvPr id="0" name=""/>
        <dsp:cNvSpPr/>
      </dsp:nvSpPr>
      <dsp:spPr>
        <a:xfrm>
          <a:off x="0" y="2330679"/>
          <a:ext cx="3857652" cy="525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Сельское хозяйство – 43 322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8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4048" y="2330679"/>
        <a:ext cx="3033603" cy="525180"/>
      </dsp:txXfrm>
    </dsp:sp>
    <dsp:sp modelId="{DCC20B38-2F75-40D4-8CA7-A2DF40913F4C}">
      <dsp:nvSpPr>
        <dsp:cNvPr id="0" name=""/>
        <dsp:cNvSpPr/>
      </dsp:nvSpPr>
      <dsp:spPr>
        <a:xfrm>
          <a:off x="52518" y="2363314"/>
          <a:ext cx="771530" cy="420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8B5436-1A34-4236-88EA-7A9F93EED986}">
      <dsp:nvSpPr>
        <dsp:cNvPr id="0" name=""/>
        <dsp:cNvSpPr/>
      </dsp:nvSpPr>
      <dsp:spPr>
        <a:xfrm>
          <a:off x="0" y="2888495"/>
          <a:ext cx="3857652" cy="525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Культура – 16 874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4048" y="2888495"/>
        <a:ext cx="3033603" cy="525180"/>
      </dsp:txXfrm>
    </dsp:sp>
    <dsp:sp modelId="{1CEF559A-1ED9-4995-931D-B35C47FB8095}">
      <dsp:nvSpPr>
        <dsp:cNvPr id="0" name=""/>
        <dsp:cNvSpPr/>
      </dsp:nvSpPr>
      <dsp:spPr>
        <a:xfrm>
          <a:off x="52518" y="2941013"/>
          <a:ext cx="771530" cy="420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69350-647D-49E8-A043-CF36A7CE126E}">
      <dsp:nvSpPr>
        <dsp:cNvPr id="0" name=""/>
        <dsp:cNvSpPr/>
      </dsp:nvSpPr>
      <dsp:spPr>
        <a:xfrm>
          <a:off x="0" y="3466194"/>
          <a:ext cx="3857652" cy="525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Межбюджетные трансферты –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42 025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9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4048" y="3466194"/>
        <a:ext cx="3033603" cy="525180"/>
      </dsp:txXfrm>
    </dsp:sp>
    <dsp:sp modelId="{8804CD7B-BF91-4861-9905-37F940E5BB03}">
      <dsp:nvSpPr>
        <dsp:cNvPr id="0" name=""/>
        <dsp:cNvSpPr/>
      </dsp:nvSpPr>
      <dsp:spPr>
        <a:xfrm>
          <a:off x="52518" y="3518712"/>
          <a:ext cx="771530" cy="420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7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08D2D4-CF0B-408E-84A7-BF0EAF72E388}">
      <dsp:nvSpPr>
        <dsp:cNvPr id="0" name=""/>
        <dsp:cNvSpPr/>
      </dsp:nvSpPr>
      <dsp:spPr>
        <a:xfrm>
          <a:off x="0" y="4043893"/>
          <a:ext cx="3857652" cy="525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Иные расходы – 64 713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6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4048" y="4043893"/>
        <a:ext cx="3033603" cy="525180"/>
      </dsp:txXfrm>
    </dsp:sp>
    <dsp:sp modelId="{263CDE03-99AD-4C23-961C-412701348A91}">
      <dsp:nvSpPr>
        <dsp:cNvPr id="0" name=""/>
        <dsp:cNvSpPr/>
      </dsp:nvSpPr>
      <dsp:spPr>
        <a:xfrm>
          <a:off x="52518" y="4096411"/>
          <a:ext cx="771530" cy="4201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8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4E34E475-91EE-4ABE-9FD4-6E5C6233A3E8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7F2FD51-B59A-41B7-ABA7-C87DDE123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>
            <a:normAutofit fontScale="90000"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Северного сельского 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имовниковского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района на 2017-2019 годы</a:t>
            </a: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подготовлен сектором экономики и финансов администрации </a:t>
            </a:r>
            <a:r>
              <a:rPr lang="ru-RU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Северного  </a:t>
            </a:r>
            <a:r>
              <a:rPr lang="ru-RU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  <a:endParaRPr lang="ru-RU" sz="2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Расходы бюджета в 2017 году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5454,1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643050"/>
          <a:ext cx="862099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программ и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расходы,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6" descr="дизайн 3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-35169" y="0"/>
            <a:ext cx="9179169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  <a:prstGeom prst="flowChartPunchedTape">
            <a:avLst/>
          </a:prstGeom>
          <a:solidFill>
            <a:srgbClr val="EEF797">
              <a:alpha val="6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 формирования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бюджета Северного сельского поселения </a:t>
            </a: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Зимовниковского  района  на 2017 год и на плановый период 2018 и 2019 годов.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357290" y="1285860"/>
            <a:ext cx="285752" cy="428628"/>
          </a:xfrm>
          <a:prstGeom prst="downArrow">
            <a:avLst/>
          </a:prstGeom>
          <a:solidFill>
            <a:srgbClr val="EEF797">
              <a:alpha val="6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3357554" y="1285860"/>
            <a:ext cx="285752" cy="2214578"/>
          </a:xfrm>
          <a:prstGeom prst="downArrow">
            <a:avLst/>
          </a:prstGeom>
          <a:solidFill>
            <a:srgbClr val="EEF797">
              <a:alpha val="6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572132" y="1214422"/>
            <a:ext cx="285752" cy="428628"/>
          </a:xfrm>
          <a:prstGeom prst="downArrow">
            <a:avLst/>
          </a:prstGeom>
          <a:solidFill>
            <a:srgbClr val="EEF797">
              <a:alpha val="6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7572396" y="1214422"/>
            <a:ext cx="357190" cy="2286016"/>
          </a:xfrm>
          <a:prstGeom prst="downArrow">
            <a:avLst/>
          </a:prstGeom>
          <a:solidFill>
            <a:srgbClr val="EEF797">
              <a:alpha val="6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0" y="1785926"/>
            <a:ext cx="3214678" cy="2286016"/>
          </a:xfrm>
          <a:prstGeom prst="ellipse">
            <a:avLst/>
          </a:prstGeom>
          <a:solidFill>
            <a:srgbClr val="DF4945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 социально-экономического развития 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Северного сельского поселения на 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2017 -2019 год (Постановление Администрации 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Северного сельского </a:t>
            </a:r>
            <a:r>
              <a:rPr lang="ru-RU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поселенияот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31.08.2016 №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82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000760" y="4000504"/>
            <a:ext cx="3143240" cy="2214578"/>
          </a:xfrm>
          <a:prstGeom prst="ellipse">
            <a:avLst/>
          </a:prstGeom>
          <a:solidFill>
            <a:srgbClr val="F2B41A"/>
          </a:solidFill>
          <a:ln>
            <a:solidFill>
              <a:srgbClr val="FFD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Областной закон  «Об областном бюджете на 2017 год и на плановый период 2018 и 2019 годов»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857356" y="3929066"/>
            <a:ext cx="3214710" cy="2643206"/>
          </a:xfrm>
          <a:prstGeom prst="ellipse">
            <a:avLst/>
          </a:prstGeom>
          <a:solidFill>
            <a:srgbClr val="76FA7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Северного сельского </a:t>
            </a:r>
            <a:r>
              <a:rPr lang="ru-RU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поселенияна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2017-2019 годы (Постановление Администрации 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Северного сельского поселения от 18.11.2016 №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116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143372" y="1785926"/>
            <a:ext cx="3214710" cy="2286016"/>
          </a:xfrm>
          <a:prstGeom prst="ellipse">
            <a:avLst/>
          </a:prstGeom>
          <a:solidFill>
            <a:srgbClr val="69D8F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программы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Северного сельского поселения (проекты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изменений в них)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239000" cy="1571636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 на 2017 год и на плановый период 2018 и 2019 годов»,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132856"/>
          <a:ext cx="7462041" cy="348616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482228"/>
                <a:gridCol w="1424547"/>
                <a:gridCol w="1345406"/>
                <a:gridCol w="1209860"/>
              </a:tblGrid>
              <a:tr h="3779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Показатель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 Доходы, всего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5454,1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4697,8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4674,1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</a:t>
                      </a:r>
                      <a:r>
                        <a:rPr lang="ru-RU" sz="1600" baseline="0" dirty="0" smtClean="0"/>
                        <a:t> них: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2236,7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2215,8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2229,8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3217,4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2482,0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2444,3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 Расходы, всего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5454,1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4697,8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4674,1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93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Дефицит (-), </a:t>
                      </a:r>
                      <a:r>
                        <a:rPr lang="ru-RU" sz="1600" dirty="0" err="1" smtClean="0"/>
                        <a:t>профицит</a:t>
                      </a:r>
                      <a:r>
                        <a:rPr lang="ru-RU" sz="1600" dirty="0" smtClean="0"/>
                        <a:t> (+)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946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 Источники финансирования дефицита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6" descr="дизайн 3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-35169" y="0"/>
            <a:ext cx="9179169" cy="6858000"/>
          </a:xfrm>
          <a:prstGeom prst="rect">
            <a:avLst/>
          </a:prstGeom>
          <a:scene3d>
            <a:camera prst="perspectiveFront"/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129590" cy="1362075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 для подготовки бюджетного прогноза 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Северного сельского поселения на </a:t>
            </a: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 2017-2028 годов</a:t>
            </a:r>
            <a:endParaRPr lang="ru-RU" sz="28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0068" y="1500174"/>
            <a:ext cx="8143932" cy="5357826"/>
          </a:xfrm>
        </p:spPr>
        <p:txBody>
          <a:bodyPr anchor="t">
            <a:normAutofit fontScale="92500" lnSpcReduction="2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       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28.06.2014 №172-ФЗ «О стратегическом планировании в Российской Федерации »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Бюджетный кодекс РФ дополнен статьей 170</a:t>
            </a:r>
            <a:r>
              <a:rPr lang="ru-RU" sz="2400" i="1" baseline="30000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«Долгосрочное бюджетное планирование», с требованием формирования бюджетного прогноза субъекта РФ и муниципальных образований на долгосрочный период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Решение Собрания депутатов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Северного сельского поселения от 27.09.2007г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«Об утверждении Положения о бюджетном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процессе в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Северном сельском поселении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»(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изменениями и дополнениями) дополнен ст.14</a:t>
            </a:r>
            <a:r>
              <a:rPr lang="ru-RU" sz="2400" i="1" baseline="30000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«Долгосрочное бюджетное планирование»</a:t>
            </a:r>
          </a:p>
          <a:p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Постановление Администрации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Северного сельского поселения от 08.07.2016 №68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«Об утверждении Правил разработки и утверждения бюджетного прогноза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Северного сельского поселения на </a:t>
            </a:r>
            <a:r>
              <a:rPr lang="ru-RU" sz="2400" i="1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долгосрочный период »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1643050"/>
            <a:ext cx="285752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2428868"/>
            <a:ext cx="285752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3786190"/>
            <a:ext cx="285752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5214950"/>
            <a:ext cx="285752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дизайн 3.jpg"/>
          <p:cNvPicPr>
            <a:picLocks noChangeAspect="1"/>
          </p:cNvPicPr>
          <p:nvPr/>
        </p:nvPicPr>
        <p:blipFill>
          <a:blip r:embed="rId2" cstate="print">
            <a:lum bright="10000" contrast="-10000"/>
          </a:blip>
          <a:stretch>
            <a:fillRect/>
          </a:stretch>
        </p:blipFill>
        <p:spPr>
          <a:xfrm>
            <a:off x="-35169" y="0"/>
            <a:ext cx="9179169" cy="6858000"/>
          </a:xfrm>
          <a:prstGeom prst="rect">
            <a:avLst/>
          </a:prstGeom>
          <a:scene3d>
            <a:camera prst="perspectiveFront"/>
            <a:lightRig rig="threePt" dir="t"/>
          </a:scene3d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42976" y="2285992"/>
          <a:ext cx="7358114" cy="392909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90738"/>
                <a:gridCol w="1195369"/>
                <a:gridCol w="1115678"/>
                <a:gridCol w="1434443"/>
                <a:gridCol w="1221886"/>
              </a:tblGrid>
              <a:tr h="1153747"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 показателя</a:t>
                      </a:r>
                      <a:endParaRPr lang="ru-RU" sz="20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2017 год</a:t>
                      </a:r>
                      <a:endParaRPr lang="ru-RU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2018</a:t>
                      </a:r>
                      <a:r>
                        <a:rPr lang="ru-RU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год</a:t>
                      </a:r>
                      <a:endParaRPr lang="ru-RU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2019 год</a:t>
                      </a:r>
                      <a:endParaRPr lang="ru-RU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2028 год</a:t>
                      </a:r>
                      <a:endParaRPr lang="ru-RU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4078">
                <a:tc>
                  <a:txBody>
                    <a:bodyPr/>
                    <a:lstStyle/>
                    <a:p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Доходы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5,8</a:t>
                      </a:r>
                      <a:endParaRPr lang="ru-RU" dirty="0"/>
                    </a:p>
                  </a:txBody>
                  <a:tcPr/>
                </a:tc>
              </a:tr>
              <a:tr h="644078">
                <a:tc>
                  <a:txBody>
                    <a:bodyPr/>
                    <a:lstStyle/>
                    <a:p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Расходы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5,8</a:t>
                      </a:r>
                      <a:endParaRPr lang="ru-RU" dirty="0"/>
                    </a:p>
                  </a:txBody>
                  <a:tcPr/>
                </a:tc>
              </a:tr>
              <a:tr h="691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Дефицит/</a:t>
                      </a:r>
                      <a:r>
                        <a:rPr lang="ru-RU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профицит</a:t>
                      </a:r>
                      <a:endParaRPr lang="ru-RU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795193"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Муниципальный  долг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42938" y="1000125"/>
            <a:ext cx="8043862" cy="1143000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бюджетного прогноза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Северного сельского поселения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период 2017-2028 годы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972452" cy="13944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Основные  параметры  бюджета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Северного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на  2017 год,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Доходы бюджета                          Расходы бюджета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5454,1                                                     5454,1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85926"/>
          <a:ext cx="3686172" cy="4357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4572000" y="1785926"/>
          <a:ext cx="3857652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Динамика поступлений собственных доходов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58204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2017 году,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7858180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в 2017-2019 годах,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400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947</TotalTime>
  <Words>455</Words>
  <Application>Microsoft Office PowerPoint</Application>
  <PresentationFormat>Экран (4:3)</PresentationFormat>
  <Paragraphs>118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  Бюджет Северного сельского поселения Зимовниковского района на 2017-2019 годы</vt:lpstr>
      <vt:lpstr>Основа формирования бюджета Северного сельского поселения Зимовниковского  района  на 2017 год и на плановый период 2018 и 2019 годов.</vt:lpstr>
      <vt:lpstr>Основные характеристики бюджета на 2017 год и на плановый период 2018 и 2019 годов», тыс. рублей</vt:lpstr>
      <vt:lpstr>Основа для подготовки бюджетного прогноза Северного сельского поселения на период 2017-2028 годов</vt:lpstr>
      <vt:lpstr> Основные характеристики бюджетного прогноза Северного сельского поселения на период 2017-2028 годы                                                               млн.руб.</vt:lpstr>
      <vt:lpstr>Основные  параметры  бюджета  Северного  сельского поселения   на  2017 год, тыс. рублей       Доходы бюджета                          Расходы бюджета 5454,1                                                     5454,1</vt:lpstr>
      <vt:lpstr>Динамика поступлений собственных доходов тыс. рублей</vt:lpstr>
      <vt:lpstr>Структура налоговых и неналоговых доходов бюджета  в 2017 году, тыс. рублей</vt:lpstr>
      <vt:lpstr>Структура налоговых и неналоговых доходов бюджета в 2017-2019 годах, тыс.рублей</vt:lpstr>
      <vt:lpstr>Расходы бюджета в 2017 году  5454,1 тыс. рублей</vt:lpstr>
      <vt:lpstr>Расходы бюджета, формируемые в рамках муниципальных программ и  непрограммные расходы, тыс. рублей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Дубовского района на 2015-2017 годы</dc:title>
  <dc:creator>Пользователь</dc:creator>
  <cp:lastModifiedBy>user</cp:lastModifiedBy>
  <cp:revision>126</cp:revision>
  <dcterms:created xsi:type="dcterms:W3CDTF">2015-02-20T07:51:34Z</dcterms:created>
  <dcterms:modified xsi:type="dcterms:W3CDTF">2017-03-01T11:45:43Z</dcterms:modified>
</cp:coreProperties>
</file>