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3"/>
  </p:notesMasterIdLst>
  <p:sldIdLst>
    <p:sldId id="256" r:id="rId2"/>
    <p:sldId id="277" r:id="rId3"/>
    <p:sldId id="257" r:id="rId4"/>
    <p:sldId id="275" r:id="rId5"/>
    <p:sldId id="276" r:id="rId6"/>
    <p:sldId id="269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18866644611831013"/>
          <c:y val="4.1964591737391588E-2"/>
          <c:w val="0.75075319040314836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236,7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2215,8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229,8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2017 год</c:v>
                </c:pt>
                <c:pt idx="1">
                  <c:v> 2018 год</c:v>
                </c:pt>
                <c:pt idx="2">
                  <c:v> 2019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2236.6999999999998</c:v>
                </c:pt>
                <c:pt idx="1">
                  <c:v>2215.8000000000002</c:v>
                </c:pt>
                <c:pt idx="2">
                  <c:v>2229.8000000000002</c:v>
                </c:pt>
              </c:numCache>
            </c:numRef>
          </c:val>
        </c:ser>
        <c:shape val="box"/>
        <c:axId val="82982016"/>
        <c:axId val="82983552"/>
        <c:axId val="0"/>
      </c:bar3DChart>
      <c:catAx>
        <c:axId val="8298201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983552"/>
        <c:crosses val="autoZero"/>
        <c:auto val="1"/>
        <c:lblAlgn val="ctr"/>
        <c:lblOffset val="100"/>
      </c:catAx>
      <c:valAx>
        <c:axId val="8298355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98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0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plotArea>
      <c:layout>
        <c:manualLayout>
          <c:layoutTarget val="inner"/>
          <c:xMode val="edge"/>
          <c:yMode val="edge"/>
          <c:x val="6.4681884103663531E-2"/>
          <c:y val="0"/>
          <c:w val="0.50336927506988671"/>
          <c:h val="0.944882386825430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Государственные пошлины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3274.8</c:v>
                </c:pt>
                <c:pt idx="1">
                  <c:v>1540.6</c:v>
                </c:pt>
                <c:pt idx="2">
                  <c:v>57.8</c:v>
                </c:pt>
                <c:pt idx="3">
                  <c:v>3.7</c:v>
                </c:pt>
                <c:pt idx="4">
                  <c:v>282.2</c:v>
                </c:pt>
                <c:pt idx="5">
                  <c:v>27.3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06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784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3,8%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784E-3"/>
                  <c:y val="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0.41009515777121791</c:v>
                </c:pt>
                <c:pt idx="1">
                  <c:v>0.47166758908425221</c:v>
                </c:pt>
                <c:pt idx="2">
                  <c:v>0.47705440619584522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78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305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0.58990484222878203</c:v>
                </c:pt>
                <c:pt idx="1">
                  <c:v>0.52833241091574779</c:v>
                </c:pt>
                <c:pt idx="2">
                  <c:v>0.52294559380415484</c:v>
                </c:pt>
              </c:numCache>
            </c:numRef>
          </c:val>
        </c:ser>
        <c:shape val="cylinder"/>
        <c:axId val="83077760"/>
        <c:axId val="83095936"/>
        <c:axId val="0"/>
      </c:bar3DChart>
      <c:catAx>
        <c:axId val="8307776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095936"/>
        <c:crosses val="autoZero"/>
        <c:auto val="1"/>
        <c:lblAlgn val="ctr"/>
        <c:lblOffset val="100"/>
      </c:catAx>
      <c:valAx>
        <c:axId val="83095936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07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29"/>
          <c:w val="0.57244981530086991"/>
          <c:h val="7.860987821552444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191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2.2473231032630842E-2"/>
                  <c:y val="-3.5603472675318097E-2"/>
                </c:manualLayout>
              </c:layout>
              <c:showPercent val="1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Образования</c:v>
                </c:pt>
                <c:pt idx="6">
                  <c:v>Нацбезопасность, правоохранительная деятельность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1157.0999999999999</c:v>
                </c:pt>
                <c:pt idx="1">
                  <c:v>69.3</c:v>
                </c:pt>
                <c:pt idx="2">
                  <c:v>30</c:v>
                </c:pt>
                <c:pt idx="3">
                  <c:v>380.9</c:v>
                </c:pt>
                <c:pt idx="4">
                  <c:v>3772.8</c:v>
                </c:pt>
                <c:pt idx="5">
                  <c:v>15</c:v>
                </c:pt>
                <c:pt idx="6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4384830368426613"/>
          <c:y val="1.2248443038531244E-2"/>
          <c:w val="0.25150080198308727"/>
          <c:h val="0.9702878702278388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265"/>
          <c:h val="0.65015555805472103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5354.6</c:v>
                </c:pt>
                <c:pt idx="1">
                  <c:v>4598.3</c:v>
                </c:pt>
                <c:pt idx="2">
                  <c:v>4574.6000000000004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99.5</c:v>
                </c:pt>
                <c:pt idx="1">
                  <c:v>99.5</c:v>
                </c:pt>
                <c:pt idx="2">
                  <c:v>99.5</c:v>
                </c:pt>
              </c:numCache>
            </c:numRef>
          </c:val>
        </c:ser>
        <c:shape val="cylinder"/>
        <c:axId val="114506752"/>
        <c:axId val="114516736"/>
        <c:axId val="0"/>
      </c:bar3DChart>
      <c:catAx>
        <c:axId val="1145067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16736"/>
        <c:crosses val="autoZero"/>
        <c:auto val="1"/>
        <c:lblAlgn val="ctr"/>
        <c:lblOffset val="100"/>
      </c:catAx>
      <c:valAx>
        <c:axId val="11451673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0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51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81.jpeg"/><Relationship Id="rId2" Type="http://schemas.openxmlformats.org/officeDocument/2006/relationships/image" Target="../media/image31.jpeg"/><Relationship Id="rId1" Type="http://schemas.openxmlformats.org/officeDocument/2006/relationships/image" Target="../media/image21.jpeg"/><Relationship Id="rId6" Type="http://schemas.openxmlformats.org/officeDocument/2006/relationships/image" Target="../media/image71.jpeg"/><Relationship Id="rId5" Type="http://schemas.openxmlformats.org/officeDocument/2006/relationships/image" Target="../media/image61.jpeg"/><Relationship Id="rId4" Type="http://schemas.openxmlformats.org/officeDocument/2006/relationships/image" Target="../media/image51.jpe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jpeg"/><Relationship Id="rId3" Type="http://schemas.openxmlformats.org/officeDocument/2006/relationships/image" Target="../media/image111.jpeg"/><Relationship Id="rId7" Type="http://schemas.openxmlformats.org/officeDocument/2006/relationships/image" Target="../media/image71.jpeg"/><Relationship Id="rId2" Type="http://schemas.openxmlformats.org/officeDocument/2006/relationships/image" Target="../media/image101.jpeg"/><Relationship Id="rId1" Type="http://schemas.openxmlformats.org/officeDocument/2006/relationships/image" Target="../media/image91.jpeg"/><Relationship Id="rId6" Type="http://schemas.openxmlformats.org/officeDocument/2006/relationships/image" Target="../media/image141.jpeg"/><Relationship Id="rId5" Type="http://schemas.openxmlformats.org/officeDocument/2006/relationships/image" Target="../media/image131.jpeg"/><Relationship Id="rId4" Type="http://schemas.openxmlformats.org/officeDocument/2006/relationships/image" Target="../media/image1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324,8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250" baseline="0" dirty="0" smtClean="0">
              <a:latin typeface="Times New Roman" pitchFamily="18" charset="0"/>
              <a:cs typeface="Times New Roman" pitchFamily="18" charset="0"/>
            </a:rPr>
            <a:t>Доход от использования</a:t>
          </a:r>
          <a:endParaRPr lang="ru-RU" sz="1250" baseline="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–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3217,4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1540,6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имущества –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57,8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</dgm:pt>
    <dgm:pt modelId="{8EBCD18B-C0E0-499E-AEDA-385786A861D5}" type="sibTrans" cxnId="{FDA7C181-5663-49F7-9519-7E3C1A2CB560}">
      <dgm:prSet/>
      <dgm:spPr/>
    </dgm:pt>
    <dgm:pt modelId="{941CF520-8EDD-4275-9BBC-FEC6EEA95D7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Налоги на совокупный  доход – 282,5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103EF96-F063-4AA3-AF00-FA09546C7B6D}" type="parTrans" cxnId="{37B05D75-5AAE-4F8A-AF5D-41E49F4CBD09}">
      <dgm:prSet/>
      <dgm:spPr/>
    </dgm:pt>
    <dgm:pt modelId="{BA80FE21-CCC9-4CD3-AFD9-F798ACE4A005}" type="sibTrans" cxnId="{37B05D75-5AAE-4F8A-AF5D-41E49F4CBD09}">
      <dgm:prSet/>
      <dgm:spPr/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9BC0354D-A435-4E06-933D-FD3925EEA00F}" type="pres">
      <dgm:prSet presAssocID="{941CF520-8EDD-4275-9BBC-FEC6EEA95D71}" presName="parentText" presStyleLbl="node1" presStyleIdx="1" presStyleCnt="7" custLinFactY="-7093" custLinFactNeighborX="-7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CBDE6-517E-45D1-A26F-5B7EB59679EC}" type="pres">
      <dgm:prSet presAssocID="{BA80FE21-CCC9-4CD3-AFD9-F798ACE4A005}" presName="spacer" presStyleCnt="0"/>
      <dgm:spPr/>
    </dgm:pt>
    <dgm:pt modelId="{1FAD3718-0B2C-4C57-AC74-478D60F070CF}" type="pres">
      <dgm:prSet presAssocID="{917DFEBB-CCE8-4F47-8960-1B18A9BBE64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8AB40C-7BDA-401A-AC36-7DF96E3E49F1}" type="presOf" srcId="{941CF520-8EDD-4275-9BBC-FEC6EEA95D71}" destId="{9BC0354D-A435-4E06-933D-FD3925EEA00F}" srcOrd="0" destOrd="0" presId="urn:microsoft.com/office/officeart/2005/8/layout/vList2"/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2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3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5" destOrd="0" parTransId="{830DD8FD-128C-4051-AF48-05BCE8F85A78}" sibTransId="{8EBCD18B-C0E0-499E-AEDA-385786A861D5}"/>
    <dgm:cxn modelId="{37B05D75-5AAE-4F8A-AF5D-41E49F4CBD09}" srcId="{CCF3FBE6-5F5D-4BB9-9F17-C21C82D0AA4E}" destId="{941CF520-8EDD-4275-9BBC-FEC6EEA95D71}" srcOrd="1" destOrd="0" parTransId="{E103EF96-F063-4AA3-AF00-FA09546C7B6D}" sibTransId="{BA80FE21-CCC9-4CD3-AFD9-F798ACE4A005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4" destOrd="0" parTransId="{7186190D-83AA-4A44-AD60-2C60068F3B3A}" sibTransId="{7E5B982E-6065-4A9C-BC71-AEAF17D15BE3}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F87DAAC3-95FA-4827-9C49-BD070C8EAE1F}" srcId="{CCF3FBE6-5F5D-4BB9-9F17-C21C82D0AA4E}" destId="{60B590EB-2233-4FF2-8295-715CA4B7D1F7}" srcOrd="6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66A85B3D-8E6B-4FC6-BEF8-794E2DF9C4B8}" type="presParOf" srcId="{716928D5-CD7F-4AF3-8298-209B9949C620}" destId="{9BC0354D-A435-4E06-933D-FD3925EEA00F}" srcOrd="2" destOrd="0" presId="urn:microsoft.com/office/officeart/2005/8/layout/vList2"/>
    <dgm:cxn modelId="{E28F8914-338B-4F1E-8E95-CC85BE18FE4B}" type="presParOf" srcId="{716928D5-CD7F-4AF3-8298-209B9949C620}" destId="{573CBDE6-517E-45D1-A26F-5B7EB59679EC}" srcOrd="3" destOrd="0" presId="urn:microsoft.com/office/officeart/2005/8/layout/vList2"/>
    <dgm:cxn modelId="{EABCDB63-C0A4-4155-9CF8-397DFE2A4E2C}" type="presParOf" srcId="{716928D5-CD7F-4AF3-8298-209B9949C620}" destId="{1FAD3718-0B2C-4C57-AC74-478D60F070CF}" srcOrd="4" destOrd="0" presId="urn:microsoft.com/office/officeart/2005/8/layout/vList2"/>
    <dgm:cxn modelId="{E4A50797-33BF-4A7C-A378-54BD5A3A1A5E}" type="presParOf" srcId="{716928D5-CD7F-4AF3-8298-209B9949C620}" destId="{F221475C-4858-4FCA-8D87-36F3D57E1E62}" srcOrd="5" destOrd="0" presId="urn:microsoft.com/office/officeart/2005/8/layout/vList2"/>
    <dgm:cxn modelId="{EC9B4B37-C08F-4068-8F37-EEE18D7CE6B3}" type="presParOf" srcId="{716928D5-CD7F-4AF3-8298-209B9949C620}" destId="{D88D7DC9-C87B-415F-A307-AAFFC415BA73}" srcOrd="6" destOrd="0" presId="urn:microsoft.com/office/officeart/2005/8/layout/vList2"/>
    <dgm:cxn modelId="{1465D9A9-7567-48BA-A568-B29DDBA1C37F}" type="presParOf" srcId="{716928D5-CD7F-4AF3-8298-209B9949C620}" destId="{6440A7E0-2F59-4FA5-A837-A9E3ADF309AE}" srcOrd="7" destOrd="0" presId="urn:microsoft.com/office/officeart/2005/8/layout/vList2"/>
    <dgm:cxn modelId="{DE05C961-4BF0-4ED9-92D1-5DB1BA0445C5}" type="presParOf" srcId="{716928D5-CD7F-4AF3-8298-209B9949C620}" destId="{AD9B5ED4-D5EA-4C9F-BFCE-07D89F0F4DEE}" srcOrd="8" destOrd="0" presId="urn:microsoft.com/office/officeart/2005/8/layout/vList2"/>
    <dgm:cxn modelId="{BA73E32C-1CF7-4C2F-A79C-23723A92C4E8}" type="presParOf" srcId="{716928D5-CD7F-4AF3-8298-209B9949C620}" destId="{2B2CC9AF-98C9-4A9E-9D53-525EDB101620}" srcOrd="9" destOrd="0" presId="urn:microsoft.com/office/officeart/2005/8/layout/vList2"/>
    <dgm:cxn modelId="{A2E1A80D-C197-4115-949E-642A37F482F1}" type="presParOf" srcId="{716928D5-CD7F-4AF3-8298-209B9949C620}" destId="{549C527F-59CB-49B5-9C33-C17455FCFC6B}" srcOrd="10" destOrd="0" presId="urn:microsoft.com/office/officeart/2005/8/layout/vList2"/>
    <dgm:cxn modelId="{3D8514DA-0963-4235-AB1E-03D1CD66DA98}" type="presParOf" srcId="{716928D5-CD7F-4AF3-8298-209B9949C620}" destId="{0B943FFB-E206-43AD-89F0-CA9586B39947}" srcOrd="11" destOrd="0" presId="urn:microsoft.com/office/officeart/2005/8/layout/vList2"/>
    <dgm:cxn modelId="{86ADF3AB-9700-42BF-A30D-757D2A36EBAD}" type="presParOf" srcId="{716928D5-CD7F-4AF3-8298-209B9949C620}" destId="{38ED097D-C979-4DA5-BE6E-A5C08E96F9B0}" srcOrd="1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–коммунальное хозяйство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–380,9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1157,1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3772,8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–4,0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30,0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341C7B40-9DF3-4711-85B4-58D78BBD565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Образование -15,0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C29329C-C25E-4387-9CFC-38F50D76A613}" type="parTrans" cxnId="{8E3687A4-7DA7-4FD2-9470-4D0230D3A7C4}">
      <dgm:prSet/>
      <dgm:spPr/>
    </dgm:pt>
    <dgm:pt modelId="{212F0DAE-E567-4117-AF4B-56ADA2BF3C18}" type="sibTrans" cxnId="{8E3687A4-7DA7-4FD2-9470-4D0230D3A7C4}">
      <dgm:prSet/>
      <dgm:spPr/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74EDBC97-6F10-4FB4-A2B5-B9D53E937C12}" type="pres">
      <dgm:prSet presAssocID="{72457B6E-2DE9-4B6F-B2C3-5E9AE8FAAC0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5BC953A3-0353-41CF-AF1B-193E03C83E97}" type="pres">
      <dgm:prSet presAssocID="{341C7B40-9DF3-4711-85B4-58D78BBD565E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7D9FD-549D-410A-957A-99434125476D}" type="pres">
      <dgm:prSet presAssocID="{212F0DAE-E567-4117-AF4B-56ADA2BF3C18}" presName="spacer" presStyleCnt="0"/>
      <dgm:spPr/>
    </dgm:pt>
    <dgm:pt modelId="{F73ADE98-D55C-424E-900F-98EAA79B75FA}" type="pres">
      <dgm:prSet presAssocID="{6DE8F380-9025-4711-8840-5F97EF4AAAD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C6A26E3-2176-4C86-A0DE-5CB07184F32A}" type="pres">
      <dgm:prSet presAssocID="{0504BD27-B1FC-4203-A517-B441222C19F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8E3687A4-7DA7-4FD2-9470-4D0230D3A7C4}" srcId="{968D9214-88B3-493F-ADE6-E7228A3D623A}" destId="{341C7B40-9DF3-4711-85B4-58D78BBD565E}" srcOrd="5" destOrd="0" parTransId="{4C29329C-C25E-4387-9CFC-38F50D76A613}" sibTransId="{212F0DAE-E567-4117-AF4B-56ADA2BF3C18}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32193A5B-96F7-448E-A4FB-C0FF1731DC48}" type="presOf" srcId="{341C7B40-9DF3-4711-85B4-58D78BBD565E}" destId="{5BC953A3-0353-41CF-AF1B-193E03C83E97}" srcOrd="0" destOrd="0" presId="urn:microsoft.com/office/officeart/2005/8/layout/vList2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E2D0CE06-71C8-45F5-A9BB-11C119841173}" srcId="{968D9214-88B3-493F-ADE6-E7228A3D623A}" destId="{6DE8F380-9025-4711-8840-5F97EF4AAAD4}" srcOrd="6" destOrd="0" parTransId="{5094DD63-678B-4172-8856-91A84650975F}" sibTransId="{A8370EED-D252-4A6F-8672-1667492A2E14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5C00EE53-9224-4E7B-8AEA-B6CC80A5B735}" srcId="{968D9214-88B3-493F-ADE6-E7228A3D623A}" destId="{0504BD27-B1FC-4203-A517-B441222C19FF}" srcOrd="7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684F955-9656-4E17-97F6-4FD1128BD835}" type="presParOf" srcId="{114EC0D7-7C0D-498A-AAD9-E256870189B2}" destId="{5BC953A3-0353-41CF-AF1B-193E03C83E97}" srcOrd="10" destOrd="0" presId="urn:microsoft.com/office/officeart/2005/8/layout/vList2"/>
    <dgm:cxn modelId="{92ED1E5F-A08E-49D7-9694-841AC849A32B}" type="presParOf" srcId="{114EC0D7-7C0D-498A-AAD9-E256870189B2}" destId="{6847D9FD-549D-410A-957A-99434125476D}" srcOrd="11" destOrd="0" presId="urn:microsoft.com/office/officeart/2005/8/layout/vList2"/>
    <dgm:cxn modelId="{D9768546-7CA3-4131-B42A-43A71CA52092}" type="presParOf" srcId="{114EC0D7-7C0D-498A-AAD9-E256870189B2}" destId="{F73ADE98-D55C-424E-900F-98EAA79B75FA}" srcOrd="12" destOrd="0" presId="urn:microsoft.com/office/officeart/2005/8/layout/vList2"/>
    <dgm:cxn modelId="{D78C3893-A627-425D-9970-0A8F37CCAA72}" type="presParOf" srcId="{114EC0D7-7C0D-498A-AAD9-E256870189B2}" destId="{1177ACB2-4F91-479E-82E4-8409EBB80D44}" srcOrd="13" destOrd="0" presId="urn:microsoft.com/office/officeart/2005/8/layout/vList2"/>
    <dgm:cxn modelId="{B3AF37D4-AEE4-4D1B-A1B8-42080215A00E}" type="presParOf" srcId="{114EC0D7-7C0D-498A-AAD9-E256870189B2}" destId="{FC6A26E3-2176-4C86-A0DE-5CB07184F32A}" srcOrd="1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31497-30C4-4124-A12C-36243C6B7044}">
      <dsp:nvSpPr>
        <dsp:cNvPr id="0" name=""/>
        <dsp:cNvSpPr/>
      </dsp:nvSpPr>
      <dsp:spPr>
        <a:xfrm>
          <a:off x="0" y="42848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42 492.2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42848"/>
        <a:ext cx="2889260" cy="596770"/>
      </dsp:txXfrm>
    </dsp:sp>
    <dsp:sp modelId="{729FBE31-119B-478B-83A9-CFBCDA3713DD}">
      <dsp:nvSpPr>
        <dsp:cNvPr id="0" name=""/>
        <dsp:cNvSpPr/>
      </dsp:nvSpPr>
      <dsp:spPr>
        <a:xfrm>
          <a:off x="59677" y="59677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FDE2C-DB03-4C27-B56E-E1355112485A}">
      <dsp:nvSpPr>
        <dsp:cNvPr id="0" name=""/>
        <dsp:cNvSpPr/>
      </dsp:nvSpPr>
      <dsp:spPr>
        <a:xfrm>
          <a:off x="0" y="685790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Акцизы – 2 781.8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685790"/>
        <a:ext cx="2889260" cy="596770"/>
      </dsp:txXfrm>
    </dsp:sp>
    <dsp:sp modelId="{D0AFD2C3-A56B-4CA8-9962-AD5BF738310C}">
      <dsp:nvSpPr>
        <dsp:cNvPr id="0" name=""/>
        <dsp:cNvSpPr/>
      </dsp:nvSpPr>
      <dsp:spPr>
        <a:xfrm>
          <a:off x="59677" y="716124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1E54A-7CB0-42FF-B538-05A6953F00C7}">
      <dsp:nvSpPr>
        <dsp:cNvPr id="0" name=""/>
        <dsp:cNvSpPr/>
      </dsp:nvSpPr>
      <dsp:spPr>
        <a:xfrm>
          <a:off x="0" y="1312895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Налоги на совокупный доход 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5 651.7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1312895"/>
        <a:ext cx="2889260" cy="596770"/>
      </dsp:txXfrm>
    </dsp:sp>
    <dsp:sp modelId="{8A9CBBF1-E759-4206-BE39-49D50D92B5A1}">
      <dsp:nvSpPr>
        <dsp:cNvPr id="0" name=""/>
        <dsp:cNvSpPr/>
      </dsp:nvSpPr>
      <dsp:spPr>
        <a:xfrm>
          <a:off x="59677" y="1372572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27101-2274-481D-A67B-D6DBDA8B7190}">
      <dsp:nvSpPr>
        <dsp:cNvPr id="0" name=""/>
        <dsp:cNvSpPr/>
      </dsp:nvSpPr>
      <dsp:spPr>
        <a:xfrm>
          <a:off x="0" y="1969342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1 152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1969342"/>
        <a:ext cx="2889260" cy="596770"/>
      </dsp:txXfrm>
    </dsp:sp>
    <dsp:sp modelId="{8A8B8380-B983-453E-AA96-57BA30F74FC9}">
      <dsp:nvSpPr>
        <dsp:cNvPr id="0" name=""/>
        <dsp:cNvSpPr/>
      </dsp:nvSpPr>
      <dsp:spPr>
        <a:xfrm>
          <a:off x="59677" y="2029020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1161D-696F-44E5-BB24-623E650D5B34}">
      <dsp:nvSpPr>
        <dsp:cNvPr id="0" name=""/>
        <dsp:cNvSpPr/>
      </dsp:nvSpPr>
      <dsp:spPr>
        <a:xfrm>
          <a:off x="0" y="2625790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 от использования имущества –  7 838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2625790"/>
        <a:ext cx="2889260" cy="596770"/>
      </dsp:txXfrm>
    </dsp:sp>
    <dsp:sp modelId="{AB4BB467-C4BC-4EE3-B0A0-28B8E930C28A}">
      <dsp:nvSpPr>
        <dsp:cNvPr id="0" name=""/>
        <dsp:cNvSpPr/>
      </dsp:nvSpPr>
      <dsp:spPr>
        <a:xfrm>
          <a:off x="59677" y="2685467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B86EB-FA67-4119-9FDE-830CF9735BD3}">
      <dsp:nvSpPr>
        <dsp:cNvPr id="0" name=""/>
        <dsp:cNvSpPr/>
      </dsp:nvSpPr>
      <dsp:spPr>
        <a:xfrm>
          <a:off x="0" y="3282238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537 942.0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3282238"/>
        <a:ext cx="2889260" cy="596770"/>
      </dsp:txXfrm>
    </dsp:sp>
    <dsp:sp modelId="{52EB2D27-40D9-4DB3-B8A3-9DA272493F8D}">
      <dsp:nvSpPr>
        <dsp:cNvPr id="0" name=""/>
        <dsp:cNvSpPr/>
      </dsp:nvSpPr>
      <dsp:spPr>
        <a:xfrm>
          <a:off x="59677" y="3341915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7C227-D5A1-4A6C-9200-A675DF9A4F13}">
      <dsp:nvSpPr>
        <dsp:cNvPr id="0" name=""/>
        <dsp:cNvSpPr/>
      </dsp:nvSpPr>
      <dsp:spPr>
        <a:xfrm>
          <a:off x="0" y="3938685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Иные доходы – 1 095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3938685"/>
        <a:ext cx="2889260" cy="596770"/>
      </dsp:txXfrm>
    </dsp:sp>
    <dsp:sp modelId="{378F34E0-B40A-465F-92E0-A5AEF628720A}">
      <dsp:nvSpPr>
        <dsp:cNvPr id="0" name=""/>
        <dsp:cNvSpPr/>
      </dsp:nvSpPr>
      <dsp:spPr>
        <a:xfrm>
          <a:off x="59677" y="3998362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ACC373-ABC3-440F-BBD8-7EB14EC26E29}">
      <dsp:nvSpPr>
        <dsp:cNvPr id="0" name=""/>
        <dsp:cNvSpPr/>
      </dsp:nvSpPr>
      <dsp:spPr>
        <a:xfrm>
          <a:off x="0" y="0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Образование – 257 456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0"/>
        <a:ext cx="3033603" cy="525180"/>
      </dsp:txXfrm>
    </dsp:sp>
    <dsp:sp modelId="{BAA8DDCF-050D-4F80-9B5D-3B2FF7EC290C}">
      <dsp:nvSpPr>
        <dsp:cNvPr id="0" name=""/>
        <dsp:cNvSpPr/>
      </dsp:nvSpPr>
      <dsp:spPr>
        <a:xfrm>
          <a:off x="52518" y="52518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C8FC8F-0519-4FCA-ABF3-604F135FCB43}">
      <dsp:nvSpPr>
        <dsp:cNvPr id="0" name=""/>
        <dsp:cNvSpPr/>
      </dsp:nvSpPr>
      <dsp:spPr>
        <a:xfrm>
          <a:off x="0" y="577699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политика – 150 113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577699"/>
        <a:ext cx="3033603" cy="525180"/>
      </dsp:txXfrm>
    </dsp:sp>
    <dsp:sp modelId="{ADD04426-1465-4DAD-926D-B314FF84B2B4}">
      <dsp:nvSpPr>
        <dsp:cNvPr id="0" name=""/>
        <dsp:cNvSpPr/>
      </dsp:nvSpPr>
      <dsp:spPr>
        <a:xfrm>
          <a:off x="52518" y="630217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BF3AE-72F2-4423-BF87-0965896D3357}">
      <dsp:nvSpPr>
        <dsp:cNvPr id="0" name=""/>
        <dsp:cNvSpPr/>
      </dsp:nvSpPr>
      <dsp:spPr>
        <a:xfrm>
          <a:off x="0" y="1155398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19 590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1155398"/>
        <a:ext cx="3033603" cy="525180"/>
      </dsp:txXfrm>
    </dsp:sp>
    <dsp:sp modelId="{8CA803EA-A05D-4B71-A041-45BE2DE1A6D4}">
      <dsp:nvSpPr>
        <dsp:cNvPr id="0" name=""/>
        <dsp:cNvSpPr/>
      </dsp:nvSpPr>
      <dsp:spPr>
        <a:xfrm>
          <a:off x="52518" y="1207916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26439-5FEF-4C9D-A111-7E5360DBD97D}">
      <dsp:nvSpPr>
        <dsp:cNvPr id="0" name=""/>
        <dsp:cNvSpPr/>
      </dsp:nvSpPr>
      <dsp:spPr>
        <a:xfrm>
          <a:off x="0" y="1733097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Дорожное хозяйство (дорожный фонд)  –  4 865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1733097"/>
        <a:ext cx="3033603" cy="525180"/>
      </dsp:txXfrm>
    </dsp:sp>
    <dsp:sp modelId="{815B84BF-86C7-4451-A2E3-A29E76257EB5}">
      <dsp:nvSpPr>
        <dsp:cNvPr id="0" name=""/>
        <dsp:cNvSpPr/>
      </dsp:nvSpPr>
      <dsp:spPr>
        <a:xfrm>
          <a:off x="52518" y="1785615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777F6-232B-4AE9-BE5B-D3BEF62F7DD9}">
      <dsp:nvSpPr>
        <dsp:cNvPr id="0" name=""/>
        <dsp:cNvSpPr/>
      </dsp:nvSpPr>
      <dsp:spPr>
        <a:xfrm>
          <a:off x="0" y="2330679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Сельское хозяйство – 43 322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2330679"/>
        <a:ext cx="3033603" cy="525180"/>
      </dsp:txXfrm>
    </dsp:sp>
    <dsp:sp modelId="{DCC20B38-2F75-40D4-8CA7-A2DF40913F4C}">
      <dsp:nvSpPr>
        <dsp:cNvPr id="0" name=""/>
        <dsp:cNvSpPr/>
      </dsp:nvSpPr>
      <dsp:spPr>
        <a:xfrm>
          <a:off x="52518" y="2363314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B5436-1A34-4236-88EA-7A9F93EED986}">
      <dsp:nvSpPr>
        <dsp:cNvPr id="0" name=""/>
        <dsp:cNvSpPr/>
      </dsp:nvSpPr>
      <dsp:spPr>
        <a:xfrm>
          <a:off x="0" y="2888495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16 874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2888495"/>
        <a:ext cx="3033603" cy="525180"/>
      </dsp:txXfrm>
    </dsp:sp>
    <dsp:sp modelId="{1CEF559A-1ED9-4995-931D-B35C47FB8095}">
      <dsp:nvSpPr>
        <dsp:cNvPr id="0" name=""/>
        <dsp:cNvSpPr/>
      </dsp:nvSpPr>
      <dsp:spPr>
        <a:xfrm>
          <a:off x="52518" y="2941013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69350-647D-49E8-A043-CF36A7CE126E}">
      <dsp:nvSpPr>
        <dsp:cNvPr id="0" name=""/>
        <dsp:cNvSpPr/>
      </dsp:nvSpPr>
      <dsp:spPr>
        <a:xfrm>
          <a:off x="0" y="3466194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Межбюджетные трансферты 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42 025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3466194"/>
        <a:ext cx="3033603" cy="525180"/>
      </dsp:txXfrm>
    </dsp:sp>
    <dsp:sp modelId="{8804CD7B-BF91-4861-9905-37F940E5BB03}">
      <dsp:nvSpPr>
        <dsp:cNvPr id="0" name=""/>
        <dsp:cNvSpPr/>
      </dsp:nvSpPr>
      <dsp:spPr>
        <a:xfrm>
          <a:off x="52518" y="3518712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8D2D4-CF0B-408E-84A7-BF0EAF72E388}">
      <dsp:nvSpPr>
        <dsp:cNvPr id="0" name=""/>
        <dsp:cNvSpPr/>
      </dsp:nvSpPr>
      <dsp:spPr>
        <a:xfrm>
          <a:off x="0" y="4043893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Иные расходы – 64 713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4043893"/>
        <a:ext cx="3033603" cy="525180"/>
      </dsp:txXfrm>
    </dsp:sp>
    <dsp:sp modelId="{263CDE03-99AD-4C23-961C-412701348A91}">
      <dsp:nvSpPr>
        <dsp:cNvPr id="0" name=""/>
        <dsp:cNvSpPr/>
      </dsp:nvSpPr>
      <dsp:spPr>
        <a:xfrm>
          <a:off x="52518" y="4096411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Северного сельского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имовниковского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на 2017-2019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Северного  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2017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5454,1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6" descr="дизайн 3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-35169" y="0"/>
            <a:ext cx="9179169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prstGeom prst="flowChartPunchedTape">
            <a:avLst/>
          </a:prstGeom>
          <a:solidFill>
            <a:srgbClr val="EEF797">
              <a:alpha val="6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 формирования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Северного сельского поселения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Зимовниковского  района  на 2017 год и на плановый период 2018 и 2019 годов.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357290" y="1285860"/>
            <a:ext cx="285752" cy="428628"/>
          </a:xfrm>
          <a:prstGeom prst="downArrow">
            <a:avLst/>
          </a:prstGeom>
          <a:solidFill>
            <a:srgbClr val="EEF797">
              <a:alpha val="6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357554" y="1285860"/>
            <a:ext cx="285752" cy="2214578"/>
          </a:xfrm>
          <a:prstGeom prst="downArrow">
            <a:avLst/>
          </a:prstGeom>
          <a:solidFill>
            <a:srgbClr val="EEF797">
              <a:alpha val="6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572132" y="1214422"/>
            <a:ext cx="285752" cy="428628"/>
          </a:xfrm>
          <a:prstGeom prst="downArrow">
            <a:avLst/>
          </a:prstGeom>
          <a:solidFill>
            <a:srgbClr val="EEF797">
              <a:alpha val="6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72396" y="1214422"/>
            <a:ext cx="357190" cy="2286016"/>
          </a:xfrm>
          <a:prstGeom prst="downArrow">
            <a:avLst/>
          </a:prstGeom>
          <a:solidFill>
            <a:srgbClr val="EEF797">
              <a:alpha val="6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0" y="1785926"/>
            <a:ext cx="3214678" cy="2286016"/>
          </a:xfrm>
          <a:prstGeom prst="ellipse">
            <a:avLst/>
          </a:prstGeom>
          <a:solidFill>
            <a:srgbClr val="DF4945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социально-экономического развития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поселения на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2017 -2019 год (Постановление Администрации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</a:t>
            </a:r>
            <a:r>
              <a:rPr lang="ru-RU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поселенияот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31.08.2016 №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000760" y="4000504"/>
            <a:ext cx="3143240" cy="2214578"/>
          </a:xfrm>
          <a:prstGeom prst="ellipse">
            <a:avLst/>
          </a:prstGeom>
          <a:solidFill>
            <a:srgbClr val="F2B41A"/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 закон  «Об областном бюджете на 2017 год и на плановый период 2018 и 2019 годов»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857356" y="3929066"/>
            <a:ext cx="3214710" cy="2643206"/>
          </a:xfrm>
          <a:prstGeom prst="ellipse">
            <a:avLst/>
          </a:prstGeom>
          <a:solidFill>
            <a:srgbClr val="76FA7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</a:t>
            </a:r>
            <a:r>
              <a:rPr lang="ru-RU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поселенияна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2017-2019 годы (Постановление Администрации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поселения от 18.11.2016 №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116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143372" y="1785926"/>
            <a:ext cx="3214710" cy="2286016"/>
          </a:xfrm>
          <a:prstGeom prst="ellipse">
            <a:avLst/>
          </a:prstGeom>
          <a:solidFill>
            <a:srgbClr val="69D8F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программы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поселения (проекты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в них)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на 2017 год и на плановый период 2018 и 2019 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7462041" cy="34861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5454,1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4697,8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4674,1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2236,7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2215,8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2229,8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3217,4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2482,0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2444,3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5454,1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4697,8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4674,1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6" descr="дизайн 3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-35169" y="0"/>
            <a:ext cx="9179169" cy="6858000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29590" cy="1362075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 для подготовки бюджетного прогноза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Северного сельского поселения на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2017-2028 годов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068" y="1500174"/>
            <a:ext cx="8143932" cy="5357826"/>
          </a:xfrm>
        </p:spPr>
        <p:txBody>
          <a:bodyPr anchor="t"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       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28.06.2014 №172-ФЗ «О стратегическом планировании в Российской Федерации »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Бюджетный кодекс РФ дополнен статьей 170</a:t>
            </a:r>
            <a:r>
              <a:rPr lang="ru-RU" sz="2400" i="1" baseline="30000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«Долгосрочное бюджетное планирование», с требованием формирования бюджетного прогноза субъекта РФ и муниципальных образований на долгосрочный период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Решение Собрания депутатов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поселения от 27.09.2007г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утверждении Положения о бюджетном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процессе в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Северном сельском поселении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»(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изменениями и дополнениями) дополнен ст.14</a:t>
            </a:r>
            <a:r>
              <a:rPr lang="ru-RU" sz="2400" i="1" baseline="30000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«Долгосрочное бюджетное планирование»</a:t>
            </a:r>
          </a:p>
          <a:p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Постановление Администрации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поселения от 08.07.2016 №68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утверждении Правил разработки и утверждения бюджетного прогноза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Северного сельского поселения на </a:t>
            </a:r>
            <a:r>
              <a:rPr lang="ru-RU" sz="2400" i="1" dirty="0" smtClean="0"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долгосрочный период 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643050"/>
            <a:ext cx="285752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428868"/>
            <a:ext cx="285752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3786190"/>
            <a:ext cx="285752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5214950"/>
            <a:ext cx="285752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дизайн 3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-35169" y="0"/>
            <a:ext cx="9179169" cy="6858000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2285992"/>
          <a:ext cx="7358114" cy="39290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90738"/>
                <a:gridCol w="1195369"/>
                <a:gridCol w="1115678"/>
                <a:gridCol w="1434443"/>
                <a:gridCol w="1221886"/>
              </a:tblGrid>
              <a:tr h="1153747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показателя</a:t>
                      </a:r>
                      <a:endParaRPr lang="ru-RU" sz="20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 год</a:t>
                      </a:r>
                      <a:endParaRPr lang="ru-RU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r>
                        <a:rPr lang="ru-RU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год</a:t>
                      </a:r>
                      <a:endParaRPr lang="ru-RU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 год</a:t>
                      </a:r>
                      <a:endParaRPr lang="ru-RU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2028 год</a:t>
                      </a:r>
                      <a:endParaRPr lang="ru-RU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4078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/>
                </a:tc>
              </a:tr>
              <a:tr h="644078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Расходы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/>
                </a:tc>
              </a:tr>
              <a:tr h="691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Дефицит/</a:t>
                      </a:r>
                      <a:r>
                        <a:rPr lang="ru-RU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профицит</a:t>
                      </a:r>
                      <a:endPara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795193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Муниципальный  долг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8043862" cy="114300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бюджетного прогноза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Северного сельского поселения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период 2017-2028 годы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Северного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2017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5454,1                                                     5454,1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2017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78581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2017-2019 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947</TotalTime>
  <Words>455</Words>
  <Application>Microsoft Office PowerPoint</Application>
  <PresentationFormat>Экран (4:3)</PresentationFormat>
  <Paragraphs>118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Бюджет Северного сельского поселения Зимовниковского района на 2017-2019 годы</vt:lpstr>
      <vt:lpstr>Основа формирования бюджета Северного сельского поселения Зимовниковского  района  на 2017 год и на плановый период 2018 и 2019 годов.</vt:lpstr>
      <vt:lpstr>Основные характеристики бюджета на 2017 год и на плановый период 2018 и 2019 годов», тыс. рублей</vt:lpstr>
      <vt:lpstr>Основа для подготовки бюджетного прогноза Северного сельского поселения на период 2017-2028 годов</vt:lpstr>
      <vt:lpstr> Основные характеристики бюджетного прогноза Северного сельского поселения на период 2017-2028 годы                                                               млн.руб.</vt:lpstr>
      <vt:lpstr>Основные  параметры  бюджета  Северного  сельского поселения   на  2017 год, тыс. рублей       Доходы бюджета                          Расходы бюджета 5454,1                                                     5454,1</vt:lpstr>
      <vt:lpstr>Динамика поступлений собственных доходов тыс. рублей</vt:lpstr>
      <vt:lpstr>Структура налоговых и неналоговых доходов бюджета  в 2017 году, тыс. рублей</vt:lpstr>
      <vt:lpstr>Структура налоговых и неналоговых доходов бюджета в 2017-2019 годах, тыс.рублей</vt:lpstr>
      <vt:lpstr>Расходы бюджета в 2017 году  5454,1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user</cp:lastModifiedBy>
  <cp:revision>126</cp:revision>
  <dcterms:created xsi:type="dcterms:W3CDTF">2015-02-20T07:51:34Z</dcterms:created>
  <dcterms:modified xsi:type="dcterms:W3CDTF">2017-03-01T11:45:43Z</dcterms:modified>
</cp:coreProperties>
</file>