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7" r:id="rId2"/>
    <p:sldId id="258" r:id="rId3"/>
    <p:sldId id="256" r:id="rId4"/>
    <p:sldId id="291" r:id="rId5"/>
    <p:sldId id="284" r:id="rId6"/>
    <p:sldId id="272" r:id="rId7"/>
    <p:sldId id="264" r:id="rId8"/>
    <p:sldId id="296" r:id="rId9"/>
    <p:sldId id="288" r:id="rId10"/>
    <p:sldId id="306" r:id="rId11"/>
    <p:sldId id="307" r:id="rId12"/>
    <p:sldId id="310" r:id="rId13"/>
    <p:sldId id="308" r:id="rId14"/>
    <p:sldId id="30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9" autoAdjust="0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ADDA11-E3C9-4BB7-AD45-5FB696FC9EFA}" type="datetimeFigureOut">
              <a:rPr lang="ru-RU"/>
              <a:pPr>
                <a:defRPr/>
              </a:pPr>
              <a:t>01.02.2016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D7BB19-51E8-435D-946B-74851A1082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BEB1E2-68E4-4A13-A2EA-5C3DF15C27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1E8A-C090-4E51-A284-B6891DFDCA1B}" type="datetimeFigureOut">
              <a:rPr lang="ru-RU"/>
              <a:pPr>
                <a:defRPr/>
              </a:pPr>
              <a:t>01.02.2016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42A-E894-4B23-BA7F-34D720C1AC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E174-FB62-4E90-8F0F-30FC868F1EDC}" type="datetimeFigureOut">
              <a:rPr lang="ru-RU"/>
              <a:pPr>
                <a:defRPr/>
              </a:pPr>
              <a:t>01.02.2016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EE7B-C857-4957-922D-3D3847E083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A92AB-D137-464D-8DC2-DB1163EB40A6}" type="datetimeFigureOut">
              <a:rPr lang="ru-RU"/>
              <a:pPr>
                <a:defRPr/>
              </a:pPr>
              <a:t>01.02.2016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4AF8-2831-4CCC-A13B-6A37F3E97A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9D5E5-7641-4D21-A932-8FE1D96BC20E}" type="datetimeFigureOut">
              <a:rPr lang="ru-RU"/>
              <a:pPr>
                <a:defRPr/>
              </a:pPr>
              <a:t>01.02.2016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F72A-2C05-42CA-BAB7-978B75F81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F625-7EC7-4098-B136-FBA39C9DF718}" type="datetimeFigureOut">
              <a:rPr lang="ru-RU"/>
              <a:pPr>
                <a:defRPr/>
              </a:pPr>
              <a:t>01.02.2016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8E3D-DE66-4A7E-8E99-369CEF2D6D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A4DDE-CE07-49CE-849A-E1C61B8ED8D2}" type="datetimeFigureOut">
              <a:rPr lang="ru-RU"/>
              <a:pPr>
                <a:defRPr/>
              </a:pPr>
              <a:t>01.02.2016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663E-1BAA-4120-A66F-B171BD75B2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B060-BA2F-49A4-A393-4DC9ECAA14AE}" type="datetimeFigureOut">
              <a:rPr lang="ru-RU"/>
              <a:pPr>
                <a:defRPr/>
              </a:pPr>
              <a:t>01.02.2016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1B8D-12B0-45FB-BDBF-234CB2EC2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400C-B61D-4C14-8BF1-345F5EA9C973}" type="datetimeFigureOut">
              <a:rPr lang="ru-RU"/>
              <a:pPr>
                <a:defRPr/>
              </a:pPr>
              <a:t>01.02.2016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33AA-1694-448A-A46D-A74E9F9E8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E896A-5C8B-4333-95FA-03833C4BB3C4}" type="datetimeFigureOut">
              <a:rPr lang="ru-RU"/>
              <a:pPr>
                <a:defRPr/>
              </a:pPr>
              <a:t>01.02.2016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A61C-518F-4DB2-BA2C-4B09176C03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9D16-C1D1-4699-89AE-FA95727661B3}" type="datetimeFigureOut">
              <a:rPr lang="ru-RU"/>
              <a:pPr>
                <a:defRPr/>
              </a:pPr>
              <a:t>01.02.2016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2E1E-6BE9-4DAE-BC61-8165B681FC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38AF-C02C-4866-B19F-5A42B30D9BF6}" type="datetimeFigureOut">
              <a:rPr lang="ru-RU"/>
              <a:pPr>
                <a:defRPr/>
              </a:pPr>
              <a:t>01.02.2016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00D2-6E7E-4C5C-BE11-992DD8A61A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14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ED2C856-71A9-44C7-94E3-38335BF548DD}" type="datetimeFigureOut">
              <a:rPr lang="ru-RU"/>
              <a:pPr>
                <a:defRPr/>
              </a:pPr>
              <a:t>01.02.2016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637E11C-8258-46C4-89E7-6E2403CF30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615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39" r:id="rId2"/>
    <p:sldLayoutId id="2147484048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9" r:id="rId9"/>
    <p:sldLayoutId id="2147484045" r:id="rId10"/>
    <p:sldLayoutId id="21474840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36745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Северное сельское поселение</a:t>
            </a:r>
            <a:endParaRPr lang="ru-RU" sz="3600" i="1" dirty="0"/>
          </a:p>
        </p:txBody>
      </p:sp>
      <p:pic>
        <p:nvPicPr>
          <p:cNvPr id="10243" name="Содержимое 4" descr="0_9fb9e_77a2b4a6_XX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00438"/>
            <a:ext cx="9144000" cy="3357562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357188" y="1143000"/>
            <a:ext cx="8501062" cy="2357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Северного сельского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на 2016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Динамика доходов бюджета Северного сельского поселения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                         2016 год по отношению к плану  2015 года                                                               </a:t>
            </a:r>
            <a:r>
              <a:rPr lang="ru-RU" sz="2400" dirty="0" err="1" smtClean="0">
                <a:solidFill>
                  <a:schemeClr val="tx1"/>
                </a:solidFill>
              </a:rPr>
              <a:t>тыс.руб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1571625" y="1714500"/>
          <a:ext cx="6267450" cy="3914775"/>
        </p:xfrm>
        <a:graphic>
          <a:graphicData uri="http://schemas.openxmlformats.org/presentationml/2006/ole">
            <p:oleObj spid="_x0000_s1026" name="Диаграмма" r:id="rId3" imgW="6267585" imgH="3914775" progId="Excel.Sheet.8">
              <p:embed/>
            </p:oleObj>
          </a:graphicData>
        </a:graphic>
      </p:graphicFrame>
      <p:pic>
        <p:nvPicPr>
          <p:cNvPr id="1028" name="Picture 5" descr="https://im0-tub-ru.yandex.net/i?id=baa8731c964f8b0c134367382b2f89e8&amp;n=33&amp;h=190&amp;w=3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14938"/>
            <a:ext cx="9144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1"/>
          <p:cNvGraphicFramePr>
            <a:graphicFrameLocks/>
          </p:cNvGraphicFramePr>
          <p:nvPr/>
        </p:nvGraphicFramePr>
        <p:xfrm>
          <a:off x="2781300" y="414338"/>
          <a:ext cx="7515225" cy="5514975"/>
        </p:xfrm>
        <a:graphic>
          <a:graphicData uri="http://schemas.openxmlformats.org/presentationml/2006/ole">
            <p:oleObj spid="_x0000_s2050" name="Worksheet" r:id="rId3" imgW="7515157" imgH="5514975" progId="Excel.Sheet.8">
              <p:embed/>
            </p:oleObj>
          </a:graphicData>
        </a:graphic>
      </p:graphicFrame>
      <p:pic>
        <p:nvPicPr>
          <p:cNvPr id="2051" name="Picture 4" descr="http://cs624723.vk.me/v624723042/275a/NtI-ftQZy_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Диаграмма 4"/>
          <p:cNvGraphicFramePr>
            <a:graphicFrameLocks/>
          </p:cNvGraphicFramePr>
          <p:nvPr/>
        </p:nvGraphicFramePr>
        <p:xfrm>
          <a:off x="-71438" y="-1239838"/>
          <a:ext cx="8858251" cy="8829676"/>
        </p:xfrm>
        <a:graphic>
          <a:graphicData uri="http://schemas.openxmlformats.org/presentationml/2006/ole">
            <p:oleObj spid="_x0000_s3074" name="Диаграмма" r:id="rId3" imgW="8858385" imgH="8829675" progId="Excel.Sheet.8">
              <p:embed/>
            </p:oleObj>
          </a:graphicData>
        </a:graphic>
      </p:graphicFrame>
      <p:pic>
        <p:nvPicPr>
          <p:cNvPr id="3075" name="Picture 6" descr="https://im1-tub-ru.yandex.net/i?id=d541e0a1f9601c3ea19fa54b3cf4870e&amp;n=33&amp;h=190&amp;w=2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13" y="6858000"/>
            <a:ext cx="93583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Диаграмма 1"/>
          <p:cNvGraphicFramePr>
            <a:graphicFrameLocks/>
          </p:cNvGraphicFramePr>
          <p:nvPr/>
        </p:nvGraphicFramePr>
        <p:xfrm>
          <a:off x="1758950" y="1450975"/>
          <a:ext cx="5626100" cy="3952875"/>
        </p:xfrm>
        <a:graphic>
          <a:graphicData uri="http://schemas.openxmlformats.org/presentationml/2006/ole">
            <p:oleObj spid="_x0000_s4098" name="Диаграмма" r:id="rId3" imgW="8858385" imgH="62293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Динамика расходов бюджета  Северного сельского поселения 2016 год по отношению к плану 2015 года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                        </a:t>
            </a:r>
            <a:r>
              <a:rPr lang="ru-RU" sz="2400" dirty="0" err="1" smtClean="0"/>
              <a:t>тыс.руб</a:t>
            </a:r>
            <a:endParaRPr lang="ru-RU" sz="2400" dirty="0" smtClean="0"/>
          </a:p>
        </p:txBody>
      </p:sp>
      <p:graphicFrame>
        <p:nvGraphicFramePr>
          <p:cNvPr id="5122" name="Диаграмма 2"/>
          <p:cNvGraphicFramePr>
            <a:graphicFrameLocks/>
          </p:cNvGraphicFramePr>
          <p:nvPr/>
        </p:nvGraphicFramePr>
        <p:xfrm>
          <a:off x="1758950" y="1452563"/>
          <a:ext cx="5624513" cy="3952875"/>
        </p:xfrm>
        <a:graphic>
          <a:graphicData uri="http://schemas.openxmlformats.org/presentationml/2006/ole">
            <p:oleObj spid="_x0000_s5122" name="Диаграмма" r:id="rId3" imgW="8858385" imgH="6229350" progId="Excel.Sheet.8">
              <p:embed/>
            </p:oleObj>
          </a:graphicData>
        </a:graphic>
      </p:graphicFrame>
      <p:pic>
        <p:nvPicPr>
          <p:cNvPr id="5124" name="Picture 5" descr="https://im0-tub-ru.yandex.net/i?id=e02724b1e89ff3b7d854fa7d74c46111&amp;n=33&amp;h=190&amp;w=2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5575" y="4100513"/>
            <a:ext cx="3908425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трелка вправо 24"/>
          <p:cNvSpPr/>
          <p:nvPr/>
        </p:nvSpPr>
        <p:spPr>
          <a:xfrm rot="20249689">
            <a:off x="2278063" y="5110163"/>
            <a:ext cx="1247775" cy="63658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857750" y="2214563"/>
            <a:ext cx="642938" cy="64293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2390993">
            <a:off x="5984875" y="4664075"/>
            <a:ext cx="868363" cy="484188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00062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1270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" name="Овал 8"/>
          <p:cNvSpPr/>
          <p:nvPr/>
        </p:nvSpPr>
        <p:spPr>
          <a:xfrm>
            <a:off x="2714612" y="2786058"/>
            <a:ext cx="3500462" cy="26432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Основа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Формирования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Северного сельского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на 2016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3702" y="3929066"/>
            <a:ext cx="2214578" cy="20002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Северного сельского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285728"/>
            <a:ext cx="8572560" cy="221457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направления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бюджетной и налоговой политики  Северного сельского поселения на 2016-2018 годы  (Постановление  от 05.11.2015 г. № 63)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2844" y="3429000"/>
            <a:ext cx="2428892" cy="26432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Прогноз социально-экономического развития Северного сельского поселения на 2016-2018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01122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Бюджет Северного  сельского поселения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на 2016 год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направлен на решение следующих ключевых задач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291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1643050"/>
            <a:ext cx="7572428" cy="1143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Обеспечение  сбалансированности  бюджета Северного сельского поселения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2786058"/>
            <a:ext cx="7572428" cy="10715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Повышение объективности и качества бюджетного планирования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8688" y="3857625"/>
            <a:ext cx="7572375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обеспечение в полной мере приоритизации структуры бюджетных расходов в целях увеличения доли средств,  направляемых на развитие человеческого капитала и инфраструктуры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50" y="4929188"/>
            <a:ext cx="7572375" cy="14287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повышение эффективности распределения бюджетных средств в целях возможности совершения бюджетного маневра, ответственного подхода к принятию новых расходных обязательств с учетом их социально-экономической значимости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072438" cy="714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 бюджета  Северного  сельского поселения на 2016 год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8072438" cy="7215188"/>
          </a:xfrm>
        </p:spPr>
        <p:txBody>
          <a:bodyPr/>
          <a:lstStyle/>
          <a:p>
            <a:pPr eaLnBrk="1" hangingPunct="1"/>
            <a:r>
              <a:rPr lang="ru-RU" smtClean="0"/>
              <a:t>ДОХОДЫ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50" y="2571750"/>
            <a:ext cx="3571875" cy="7858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Налог на доходы физических лиц 522,5 тыс.руб.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3" y="4429125"/>
            <a:ext cx="3643312" cy="5715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Акцизы 515,4 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Госпошлина  5,7 тыс.руб.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50" y="5214938"/>
            <a:ext cx="3571875" cy="714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Налоги на имущество 1437,7 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Штрафы, санкции 37,5 тыс.руб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3" y="6072188"/>
            <a:ext cx="3571875" cy="571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4545,3 тыс.руб.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6313" y="1714500"/>
            <a:ext cx="3500437" cy="6429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Общегосударственные вопросы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3586,8 тыс.руб.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7750" y="3429000"/>
            <a:ext cx="3571875" cy="7858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Национальная безопасность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62,6 тыс.руб.       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5" y="4214813"/>
            <a:ext cx="3571875" cy="9286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Национальная экономика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1 474,7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тыс.руб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Физическая культура и спорт 20,0 тыс.руб.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57750" y="5214938"/>
            <a:ext cx="3214688" cy="714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Жилищно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-коммунальное хозяйство  456,4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тыс.руб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57750" y="6000750"/>
            <a:ext cx="3500438" cy="6429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Культура 1441,6 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3438" y="2357438"/>
            <a:ext cx="3571875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Национальная оборона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69,9тыс.руб.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Образование – 10,0 т.р.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27" name="TextBox 24"/>
          <p:cNvSpPr txBox="1">
            <a:spLocks noChangeArrowheads="1"/>
          </p:cNvSpPr>
          <p:nvPr/>
        </p:nvSpPr>
        <p:spPr bwMode="auto">
          <a:xfrm>
            <a:off x="428625" y="1571625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Доходы бюджета  7122,0</a:t>
            </a:r>
          </a:p>
          <a:p>
            <a:pPr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тыс.руб. </a:t>
            </a:r>
          </a:p>
        </p:txBody>
      </p:sp>
      <p:sp>
        <p:nvSpPr>
          <p:cNvPr id="13328" name="TextBox 25"/>
          <p:cNvSpPr txBox="1">
            <a:spLocks noChangeArrowheads="1"/>
          </p:cNvSpPr>
          <p:nvPr/>
        </p:nvSpPr>
        <p:spPr bwMode="auto">
          <a:xfrm>
            <a:off x="5429250" y="1143000"/>
            <a:ext cx="371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Расходы бюджета 7122,0</a:t>
            </a:r>
          </a:p>
          <a:p>
            <a:pPr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тыс.руб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7929563" y="5286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313" y="3429000"/>
            <a:ext cx="3571875" cy="8572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Доходы  от использования  имущества находящегося в муниципальной собственности 57,9тыс.руб.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5"/>
            <a:ext cx="7772400" cy="785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Объемы безвозмездных поступлений бюджету  Северного  сельского поселения на 2016 год</a:t>
            </a:r>
            <a:endParaRPr lang="ru-RU" sz="2800" dirty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1000125"/>
            <a:ext cx="8858250" cy="5857875"/>
          </a:xfrm>
        </p:spPr>
        <p:txBody>
          <a:bodyPr/>
          <a:lstStyle/>
          <a:p>
            <a:pPr marR="0" eaLnBrk="1" hangingPunct="1"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1000125"/>
          <a:ext cx="8643936" cy="6008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898"/>
                <a:gridCol w="2213346"/>
                <a:gridCol w="2213346"/>
                <a:gridCol w="2213346"/>
              </a:tblGrid>
              <a:tr h="443139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2015 года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Процент </a:t>
                      </a:r>
                    </a:p>
                    <a:p>
                      <a:pPr algn="ctr"/>
                      <a:r>
                        <a:rPr lang="ru-RU" sz="1600" dirty="0" smtClean="0"/>
                        <a:t>роста  </a:t>
                      </a:r>
                      <a:endParaRPr lang="ru-RU" sz="1600" dirty="0"/>
                    </a:p>
                  </a:txBody>
                  <a:tcPr/>
                </a:tc>
              </a:tr>
              <a:tr h="4095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6332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ИТОГО,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 том числе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5319,2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4545,3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85,5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7862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Дотации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3376,9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3574,2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105,8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7862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Субвенции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66,1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70,1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106,1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144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Иные</a:t>
                      </a:r>
                      <a:r>
                        <a:rPr lang="ru-RU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межбюджетные трансферты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1876,2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901,0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48,0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4884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Иные МБТ, в том числе :</a:t>
                      </a:r>
                    </a:p>
                    <a:p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из областного бюджета,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1876,2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68,0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901,0</a:t>
                      </a: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48,0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428625"/>
            <a:ext cx="7743825" cy="1785938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bg1"/>
                </a:solidFill>
                <a:latin typeface="Candara" pitchFamily="34" charset="0"/>
              </a:rPr>
              <a:t>Расходы бюджета Северного сельского поселения, </a:t>
            </a:r>
            <a:br>
              <a:rPr lang="ru-RU" sz="2500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Candara" pitchFamily="34" charset="0"/>
              </a:rPr>
              <a:t>формируемые в рамках муниципальных программ  Северного сельского поселения, и </a:t>
            </a:r>
            <a:r>
              <a:rPr lang="ru-RU" sz="2500" dirty="0" err="1" smtClean="0">
                <a:solidFill>
                  <a:schemeClr val="bg1"/>
                </a:solidFill>
                <a:latin typeface="Candara" pitchFamily="34" charset="0"/>
              </a:rPr>
              <a:t>непрограммных</a:t>
            </a:r>
            <a:r>
              <a:rPr lang="ru-RU" sz="2500" dirty="0" smtClean="0">
                <a:solidFill>
                  <a:schemeClr val="bg1"/>
                </a:solidFill>
                <a:latin typeface="Candara" pitchFamily="34" charset="0"/>
              </a:rPr>
              <a:t> расходов 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2016 года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sp>
        <p:nvSpPr>
          <p:cNvPr id="6" name="Овал 5"/>
          <p:cNvSpPr/>
          <p:nvPr/>
        </p:nvSpPr>
        <p:spPr>
          <a:xfrm>
            <a:off x="3571868" y="2571744"/>
            <a:ext cx="2143140" cy="178595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6874,9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тыс. </a:t>
            </a:r>
            <a:r>
              <a:rPr lang="ru-RU" dirty="0" err="1"/>
              <a:t>руб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857752" y="3214686"/>
            <a:ext cx="1285884" cy="1000132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1"/>
                </a:solidFill>
              </a:rPr>
              <a:t>247,1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err="1">
                <a:solidFill>
                  <a:schemeClr val="bg1"/>
                </a:solidFill>
              </a:rPr>
              <a:t>тыс.ру,б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57250" y="4714875"/>
            <a:ext cx="500063" cy="42862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1928813" y="4714875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 расходы бюджета Ёлкинского сельского поселения формируемые </a:t>
            </a: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в рамках муниципальных программ  Северного сельского поселения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857224" y="5643578"/>
            <a:ext cx="500066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1" name="TextBox 16"/>
          <p:cNvSpPr txBox="1">
            <a:spLocks noChangeArrowheads="1"/>
          </p:cNvSpPr>
          <p:nvPr/>
        </p:nvSpPr>
        <p:spPr bwMode="auto">
          <a:xfrm>
            <a:off x="1928813" y="5643563"/>
            <a:ext cx="6500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непрограммные расходы бюджета   Северного  сельского поселения</a:t>
            </a:r>
          </a:p>
        </p:txBody>
      </p:sp>
      <p:sp>
        <p:nvSpPr>
          <p:cNvPr id="15372" name="TextBox 19"/>
          <p:cNvSpPr txBox="1">
            <a:spLocks noChangeArrowheads="1"/>
          </p:cNvSpPr>
          <p:nvPr/>
        </p:nvSpPr>
        <p:spPr bwMode="auto">
          <a:xfrm>
            <a:off x="4071938" y="2357438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96,5%</a:t>
            </a:r>
          </a:p>
        </p:txBody>
      </p:sp>
      <p:sp>
        <p:nvSpPr>
          <p:cNvPr id="15373" name="TextBox 21"/>
          <p:cNvSpPr txBox="1">
            <a:spLocks noChangeArrowheads="1"/>
          </p:cNvSpPr>
          <p:nvPr/>
        </p:nvSpPr>
        <p:spPr bwMode="auto">
          <a:xfrm>
            <a:off x="5429250" y="2857500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3,5 %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15300" cy="8683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Расходы бюджета Северного сельского поселения на 2016 год в рамках программных  и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непрограммных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расходов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37" cy="535785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8" algn="ctr">
              <a:spcBef>
                <a:spcPts val="0"/>
              </a:spcBef>
              <a:defRPr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00375" y="2571750"/>
            <a:ext cx="2786063" cy="200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7122,0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тыс.рублей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428625" y="1357313"/>
            <a:ext cx="2857500" cy="20716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Развитие культуры и спорта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1 441,6  т.р.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20,2 %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Охрана  окружающей среды и рациональное природопользование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2,4 т.р. </a:t>
            </a:r>
          </a:p>
        </p:txBody>
      </p:sp>
      <p:sp>
        <p:nvSpPr>
          <p:cNvPr id="9" name="Овал 8"/>
          <p:cNvSpPr/>
          <p:nvPr/>
        </p:nvSpPr>
        <p:spPr>
          <a:xfrm>
            <a:off x="5072063" y="1214438"/>
            <a:ext cx="2428875" cy="16430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Развитие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муниципального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4 917,7 т.р.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54,96 %</a:t>
            </a:r>
          </a:p>
        </p:txBody>
      </p:sp>
      <p:sp>
        <p:nvSpPr>
          <p:cNvPr id="10" name="Овал 9"/>
          <p:cNvSpPr/>
          <p:nvPr/>
        </p:nvSpPr>
        <p:spPr>
          <a:xfrm>
            <a:off x="571500" y="3571875"/>
            <a:ext cx="2000250" cy="19145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Обеспечение качественными жилищно-коммунальными услугами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425,4 т.р.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6,0 %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72250" y="3071813"/>
            <a:ext cx="2000250" cy="13573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Непрограммные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247,1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т.р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3,5 %</a:t>
            </a:r>
          </a:p>
        </p:txBody>
      </p:sp>
      <p:sp>
        <p:nvSpPr>
          <p:cNvPr id="14" name="Овал 13"/>
          <p:cNvSpPr/>
          <p:nvPr/>
        </p:nvSpPr>
        <p:spPr>
          <a:xfrm>
            <a:off x="5500688" y="4429125"/>
            <a:ext cx="3000375" cy="20716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Защита населения территории от чрезвычайных ситуаций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24,0 т.р.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0,3 %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Энергосбережение повышение энергетической эффективности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21,0 т.р.0,3 %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" name="Овал 14"/>
          <p:cNvSpPr/>
          <p:nvPr/>
        </p:nvSpPr>
        <p:spPr>
          <a:xfrm>
            <a:off x="2357438" y="4714875"/>
            <a:ext cx="2643187" cy="12715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Развитие транспортной системы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1442,3 т.р.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20,3%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2428875" y="2571750"/>
            <a:ext cx="714375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786313" y="4429125"/>
            <a:ext cx="857250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2428875" y="4143375"/>
            <a:ext cx="85725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3786188" y="4572000"/>
            <a:ext cx="28575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9" idx="3"/>
          </p:cNvCxnSpPr>
          <p:nvPr/>
        </p:nvCxnSpPr>
        <p:spPr>
          <a:xfrm flipV="1">
            <a:off x="4929188" y="2616200"/>
            <a:ext cx="498475" cy="455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5429250" y="3500438"/>
            <a:ext cx="1214438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072063" y="1214438"/>
            <a:ext cx="2428875" cy="16430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Развитие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муниципального управления</a:t>
            </a:r>
            <a:endParaRPr lang="ru-RU" sz="14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3 515,2 т.р.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49,4 %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5"/>
            <a:ext cx="8172450" cy="928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Доля муниципальных программ в общем объеме расходов, запланированных на реализацию муниципальных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программ Северного сельского поселения в 2016 году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1071563"/>
            <a:ext cx="4500562" cy="1000125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50,7%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3438" y="3857625"/>
            <a:ext cx="4500562" cy="714375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Развитие культуры и в Северном сельском поселении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20,6%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2786063"/>
            <a:ext cx="4500562" cy="1071562"/>
          </a:xfrm>
          <a:prstGeom prst="roundRect">
            <a:avLst>
              <a:gd name="adj" fmla="val 13081"/>
            </a:avLst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Защита населения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территории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от чрезвычайных ситуаций, обеспечение пожарной безопасности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0,3 %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4786313"/>
            <a:ext cx="4000500" cy="107156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Обеспечение качественными жилищно-коммунальными услугами и благоустройство территории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6,2 %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6313" y="4643438"/>
            <a:ext cx="4357687" cy="1071562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Развитие транспортной системы в  Северном  сельском поселении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20,9 %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357438"/>
            <a:ext cx="3929063" cy="1214437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Развитие муниципальной службы  0,4%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0" y="5857875"/>
            <a:ext cx="4071938" cy="1000125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083763"/>
                </a:solidFill>
              </a:rPr>
              <a:t>Обеспечение общественного порядка и противодействие преступности</a:t>
            </a:r>
          </a:p>
          <a:p>
            <a:pPr marR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083763"/>
                </a:solidFill>
              </a:rPr>
              <a:t>0,1 %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1071563"/>
            <a:ext cx="3929063" cy="1214437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Развитие физической культуры и спорта  в Северном сельском поселении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0,3 %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3643313"/>
            <a:ext cx="4071938" cy="1081087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Энергосбережение и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энергоэффективность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0,4%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2143125"/>
            <a:ext cx="4572000" cy="642938"/>
          </a:xfrm>
          <a:prstGeom prst="roundRect">
            <a:avLst>
              <a:gd name="adj" fmla="val 12604"/>
            </a:avLst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Охрана окружающей среды и рациональное природопользование 0,1%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868362"/>
          </a:xfrm>
        </p:spPr>
        <p:txBody>
          <a:bodyPr/>
          <a:lstStyle/>
          <a:p>
            <a:pPr eaLnBrk="1" hangingPunct="1"/>
            <a:r>
              <a:rPr lang="ru-RU" smtClean="0"/>
              <a:t>Дорожный фонд</a:t>
            </a:r>
          </a:p>
        </p:txBody>
      </p:sp>
      <p:pic>
        <p:nvPicPr>
          <p:cNvPr id="18435" name="Содержимое 7" descr="0_80226_b0c1b773_XX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9144000" cy="5715000"/>
          </a:xfrm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3929063" y="1857375"/>
            <a:ext cx="4572000" cy="1857375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Строительство и реконструкция : 1 – объект образования ( строительство дошкольной образовательной организации на 220 мест в </a:t>
            </a:r>
            <a:r>
              <a:rPr lang="ru-RU" sz="1600" dirty="0" err="1">
                <a:solidFill>
                  <a:schemeClr val="tx1"/>
                </a:solidFill>
              </a:rPr>
              <a:t>ст.Багаевск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1214438"/>
            <a:ext cx="3071812" cy="25003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Дорожный фонд за счет акцизов  на 2016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– 515,4 тыс.руб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3786188" y="1143000"/>
            <a:ext cx="4857750" cy="2643188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Строительство и реконструкция дорог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ремонт и содержание дорог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587</TotalTime>
  <Words>577</Words>
  <Application>Microsoft Office PowerPoint</Application>
  <PresentationFormat>Экран (4:3)</PresentationFormat>
  <Paragraphs>157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Поток</vt:lpstr>
      <vt:lpstr>Диаграмма</vt:lpstr>
      <vt:lpstr>Лист Microsoft Office Excel 97-2003</vt:lpstr>
      <vt:lpstr> Северное сельское поселение</vt:lpstr>
      <vt:lpstr>Слайд 2</vt:lpstr>
      <vt:lpstr>Бюджет Северного  сельского поселения на 2016 год  направлен на решение следующих ключевых задач:</vt:lpstr>
      <vt:lpstr>Основные параметры  бюджета  Северного  сельского поселения на 2016 год  </vt:lpstr>
      <vt:lpstr>Объемы безвозмездных поступлений бюджету  Северного  сельского поселения на 2016 год</vt:lpstr>
      <vt:lpstr>Расходы бюджета Северного сельского поселения,  формируемые в рамках муниципальных программ  Северного сельского поселения, и непрограммных расходов  2016 года                         </vt:lpstr>
      <vt:lpstr>Расходы бюджета Северного сельского поселения на 2016 год в рамках программных  и непрограммных  расходов</vt:lpstr>
      <vt:lpstr>Доля муниципальных программ в общем объеме расходов, запланированных на реализацию муниципальных  программ Северного сельского поселения в 2016 году</vt:lpstr>
      <vt:lpstr>Дорожный фонд</vt:lpstr>
      <vt:lpstr>Динамика доходов бюджета Северного сельского поселения                                  2016 год по отношению к плану  2015 года                                                               тыс.руб</vt:lpstr>
      <vt:lpstr>Слайд 11</vt:lpstr>
      <vt:lpstr>Слайд 12</vt:lpstr>
      <vt:lpstr>Слайд 13</vt:lpstr>
      <vt:lpstr>Динамика расходов бюджета  Северного сельского поселения 2016 год по отношению к плану 2015 года                                                                                                тыс.руб</vt:lpstr>
    </vt:vector>
  </TitlesOfParts>
  <Company>Финансовый отдел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Новации в расходах районного бюджета на 2013 год и на плановый период 2014 и 2015 годов</dc:title>
  <dc:creator>Ира</dc:creator>
  <cp:lastModifiedBy>user</cp:lastModifiedBy>
  <cp:revision>360</cp:revision>
  <dcterms:created xsi:type="dcterms:W3CDTF">2012-11-13T07:23:35Z</dcterms:created>
  <dcterms:modified xsi:type="dcterms:W3CDTF">2016-02-01T10:46:40Z</dcterms:modified>
</cp:coreProperties>
</file>