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F85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28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17">
                <a:solidFill>
                  <a:schemeClr val="accent3">
                    <a:lumMod val="75000"/>
                  </a:schemeClr>
                </a:solidFill>
              </a:defRPr>
            </a:pPr>
            <a:r>
              <a:rPr lang="ru-RU" dirty="0"/>
              <a:t>Общий объем доходов </a:t>
            </a:r>
            <a:r>
              <a:rPr lang="ru-RU" dirty="0" smtClean="0"/>
              <a:t>9578,6 </a:t>
            </a:r>
            <a:r>
              <a:rPr lang="ru-RU" dirty="0"/>
              <a:t>тыс.рублей</a:t>
            </a: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1842911083483012E-2"/>
          <c:y val="7.6177039574342409E-2"/>
          <c:w val="0.62194145139752466"/>
          <c:h val="0.868457061187580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доходов 8058,4 тыс.рублей</c:v>
                </c:pt>
              </c:strCache>
            </c:strRef>
          </c:tx>
          <c:explosion val="25"/>
          <c:dPt>
            <c:idx val="1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accent2"/>
              </a:solidFill>
            </c:spPr>
          </c:dPt>
          <c:dPt>
            <c:idx val="5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6"/>
            <c:spPr>
              <a:solidFill>
                <a:srgbClr val="7030A0"/>
              </a:solidFill>
            </c:spPr>
          </c:dPt>
          <c:dPt>
            <c:idx val="7"/>
            <c:spPr>
              <a:solidFill>
                <a:srgbClr val="DCF852"/>
              </a:solidFill>
            </c:spPr>
          </c:dPt>
          <c:dPt>
            <c:idx val="8"/>
            <c:spPr>
              <a:solidFill>
                <a:srgbClr val="92D050"/>
              </a:solidFill>
            </c:spPr>
          </c:dPt>
          <c:dLbls>
            <c:showPercent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госпошлина</c:v>
                </c:pt>
                <c:pt idx="5">
                  <c:v>доходы от использования имущества</c:v>
                </c:pt>
                <c:pt idx="6">
                  <c:v>доходы от продажи земельных участков</c:v>
                </c:pt>
                <c:pt idx="7">
                  <c:v>штрафы</c:v>
                </c:pt>
                <c:pt idx="8">
                  <c:v>безвозмездные поступления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836.2</c:v>
                </c:pt>
                <c:pt idx="1">
                  <c:v>583.20000000000005</c:v>
                </c:pt>
                <c:pt idx="2">
                  <c:v>301.89999999999992</c:v>
                </c:pt>
                <c:pt idx="3">
                  <c:v>1725.3</c:v>
                </c:pt>
                <c:pt idx="4">
                  <c:v>16.8</c:v>
                </c:pt>
                <c:pt idx="5">
                  <c:v>59.3</c:v>
                </c:pt>
                <c:pt idx="6">
                  <c:v>591.29999999999995</c:v>
                </c:pt>
                <c:pt idx="7">
                  <c:v>24.4</c:v>
                </c:pt>
                <c:pt idx="8">
                  <c:v>5440.2</c:v>
                </c:pt>
              </c:numCache>
            </c:numRef>
          </c:val>
        </c:ser>
        <c:dLbls>
          <c:showPercent val="1"/>
        </c:dLbls>
      </c:pie3DChart>
      <c:spPr>
        <a:noFill/>
        <a:ln w="25634">
          <a:noFill/>
        </a:ln>
      </c:spPr>
    </c:plotArea>
    <c:legend>
      <c:legendPos val="r"/>
      <c:layout>
        <c:manualLayout>
          <c:xMode val="edge"/>
          <c:yMode val="edge"/>
          <c:x val="0.68570969556699812"/>
          <c:y val="7.0755883454678301E-2"/>
          <c:w val="0.2716489066082628"/>
          <c:h val="0.92883039741730689"/>
        </c:manualLayout>
      </c:layout>
      <c:txPr>
        <a:bodyPr/>
        <a:lstStyle/>
        <a:p>
          <a:pPr>
            <a:defRPr sz="1211"/>
          </a:pPr>
          <a:endParaRPr lang="ru-RU"/>
        </a:p>
      </c:txPr>
    </c:legend>
    <c:plotVisOnly val="1"/>
    <c:dispBlanksAs val="zero"/>
  </c:chart>
  <c:txPr>
    <a:bodyPr/>
    <a:lstStyle/>
    <a:p>
      <a:pPr>
        <a:defRPr sz="1817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23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ru-RU" dirty="0"/>
              <a:t>Общий объем расходов </a:t>
            </a:r>
            <a:r>
              <a:rPr lang="ru-RU" dirty="0" smtClean="0"/>
              <a:t>8081,7 </a:t>
            </a:r>
            <a:r>
              <a:rPr lang="ru-RU" dirty="0"/>
              <a:t>тыс.рублей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0549384304853783"/>
          <c:y val="0.10734674465570802"/>
          <c:w val="0.82999024641352714"/>
          <c:h val="0.5352848221034866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464646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464646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464646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c:spPr>
          </c:dPt>
          <c:dPt>
            <c:idx val="1"/>
            <c:spPr>
              <a:solidFill>
                <a:schemeClr val="accent2"/>
              </a:solidFill>
            </c:spPr>
          </c:dPt>
          <c:dPt>
            <c:idx val="2"/>
            <c:spPr>
              <a:solidFill>
                <a:srgbClr val="0070C0"/>
              </a:solidFill>
            </c:spPr>
          </c:dPt>
          <c:dPt>
            <c:idx val="3"/>
            <c:spPr>
              <a:solidFill>
                <a:srgbClr val="00B050"/>
              </a:solidFill>
            </c:spPr>
          </c:dPt>
          <c:dPt>
            <c:idx val="4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EB641B">
                      <a:lumMod val="60000"/>
                      <a:lumOff val="40000"/>
                      <a:shade val="30000"/>
                      <a:satMod val="115000"/>
                    </a:srgbClr>
                  </a:gs>
                  <a:gs pos="50000">
                    <a:srgbClr val="EB641B">
                      <a:lumMod val="60000"/>
                      <a:lumOff val="40000"/>
                      <a:shade val="67500"/>
                      <a:satMod val="115000"/>
                    </a:srgbClr>
                  </a:gs>
                  <a:gs pos="100000">
                    <a:srgbClr val="EB641B">
                      <a:lumMod val="60000"/>
                      <a:lumOff val="40000"/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107"/>
                </a:pPr>
                <a:endParaRPr lang="ru-RU"/>
              </a:p>
            </c:txPr>
            <c:showVal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3669.5</c:v>
                </c:pt>
                <c:pt idx="1">
                  <c:v>69.900000000000006</c:v>
                </c:pt>
                <c:pt idx="2">
                  <c:v>54.7</c:v>
                </c:pt>
                <c:pt idx="3">
                  <c:v>1796.8</c:v>
                </c:pt>
                <c:pt idx="4">
                  <c:v>465.8</c:v>
                </c:pt>
                <c:pt idx="5">
                  <c:v>19.399999999999999</c:v>
                </c:pt>
                <c:pt idx="6">
                  <c:v>1975.1</c:v>
                </c:pt>
                <c:pt idx="7">
                  <c:v>30.5</c:v>
                </c:pt>
              </c:numCache>
            </c:numRef>
          </c:val>
        </c:ser>
        <c:dLbls>
          <c:showVal val="1"/>
        </c:dLbls>
        <c:gapWidth val="75"/>
        <c:axId val="37555584"/>
        <c:axId val="37586048"/>
      </c:barChart>
      <c:catAx>
        <c:axId val="37555584"/>
        <c:scaling>
          <c:orientation val="minMax"/>
        </c:scaling>
        <c:axPos val="b"/>
        <c:majorTickMark val="none"/>
        <c:tickLblPos val="none"/>
        <c:txPr>
          <a:bodyPr/>
          <a:lstStyle/>
          <a:p>
            <a:pPr>
              <a:defRPr sz="1107"/>
            </a:pPr>
            <a:endParaRPr lang="ru-RU"/>
          </a:p>
        </c:txPr>
        <c:crossAx val="37586048"/>
        <c:crosses val="autoZero"/>
        <c:auto val="1"/>
        <c:lblAlgn val="ctr"/>
        <c:lblOffset val="100"/>
      </c:catAx>
      <c:valAx>
        <c:axId val="37586048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7"/>
            </a:pPr>
            <a:endParaRPr lang="ru-RU"/>
          </a:p>
        </c:txPr>
        <c:crossAx val="375555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0650262839397607E-2"/>
          <c:y val="0.68007633989007854"/>
          <c:w val="0.8386997016270219"/>
          <c:h val="0.18384716680138186"/>
        </c:manualLayout>
      </c:layout>
      <c:txPr>
        <a:bodyPr/>
        <a:lstStyle/>
        <a:p>
          <a:pPr>
            <a:defRPr sz="1107"/>
          </a:pPr>
          <a:endParaRPr lang="ru-RU"/>
        </a:p>
      </c:txPr>
    </c:legend>
    <c:plotVisOnly val="1"/>
    <c:dispBlanksAs val="gap"/>
  </c:chart>
  <c:txPr>
    <a:bodyPr/>
    <a:lstStyle/>
    <a:p>
      <a:pPr>
        <a:defRPr sz="1423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Фактические расходы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7777.5</c:v>
                </c:pt>
                <c:pt idx="1">
                  <c:v>7891.7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62392A-F654-4CD2-B2D8-B2ECA55BAEA0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A1CD8A66-E6AB-4A7C-AA62-87C39FFDC8D5}">
      <dgm:prSet phldrT="[Текст]"/>
      <dgm:spPr/>
      <dgm:t>
        <a:bodyPr/>
        <a:lstStyle/>
        <a:p>
          <a:r>
            <a:rPr lang="ru-RU" dirty="0" smtClean="0"/>
            <a:t>Расходы отражены по 10 программам</a:t>
          </a:r>
          <a:endParaRPr lang="ru-RU" dirty="0"/>
        </a:p>
      </dgm:t>
    </dgm:pt>
    <dgm:pt modelId="{A45B98B0-20CA-4BBF-B095-D66719108DC4}" type="parTrans" cxnId="{68D1E437-BB2D-4FCA-91D5-0E7A637F7289}">
      <dgm:prSet/>
      <dgm:spPr/>
    </dgm:pt>
    <dgm:pt modelId="{AED8BF94-BF50-4846-A269-7C8C1B46BBAB}" type="sibTrans" cxnId="{68D1E437-BB2D-4FCA-91D5-0E7A637F7289}">
      <dgm:prSet/>
      <dgm:spPr/>
    </dgm:pt>
    <dgm:pt modelId="{A3492748-67C9-4ACE-96E3-D193FAA7512D}">
      <dgm:prSet phldrT="[Текст]"/>
      <dgm:spPr/>
      <dgm:t>
        <a:bodyPr/>
        <a:lstStyle/>
        <a:p>
          <a:r>
            <a:rPr lang="ru-RU" dirty="0" smtClean="0"/>
            <a:t>Расходы по программам составили 7891,7 тыс.руб.</a:t>
          </a:r>
          <a:endParaRPr lang="ru-RU" dirty="0"/>
        </a:p>
      </dgm:t>
    </dgm:pt>
    <dgm:pt modelId="{A27C64BF-333C-4654-8024-2635D195E33B}" type="parTrans" cxnId="{99BE34E0-0E95-421F-8932-4FF57390B9D1}">
      <dgm:prSet/>
      <dgm:spPr/>
    </dgm:pt>
    <dgm:pt modelId="{27DB9B98-F93A-4030-ACF2-C678BEABC89B}" type="sibTrans" cxnId="{99BE34E0-0E95-421F-8932-4FF57390B9D1}">
      <dgm:prSet/>
      <dgm:spPr/>
    </dgm:pt>
    <dgm:pt modelId="{233EDD5F-FCAC-46DD-BB43-5297929EE51F}">
      <dgm:prSet phldrT="[Текст]"/>
      <dgm:spPr/>
      <dgm:t>
        <a:bodyPr/>
        <a:lstStyle/>
        <a:p>
          <a:r>
            <a:rPr lang="ru-RU" dirty="0" smtClean="0"/>
            <a:t>Удельный вес расходов по программам 97,6%</a:t>
          </a:r>
          <a:endParaRPr lang="ru-RU" dirty="0"/>
        </a:p>
      </dgm:t>
    </dgm:pt>
    <dgm:pt modelId="{A63590DA-714A-4214-BD01-ECE8C203A641}" type="parTrans" cxnId="{C8B309D8-BB9E-46DA-9C50-EC33DFA19E56}">
      <dgm:prSet/>
      <dgm:spPr/>
    </dgm:pt>
    <dgm:pt modelId="{3E01910B-D263-4479-9DEA-C6A913DD9BE5}" type="sibTrans" cxnId="{C8B309D8-BB9E-46DA-9C50-EC33DFA19E56}">
      <dgm:prSet/>
      <dgm:spPr/>
    </dgm:pt>
    <dgm:pt modelId="{880859B6-5E0A-4432-B891-7345657E12BF}" type="pres">
      <dgm:prSet presAssocID="{AB62392A-F654-4CD2-B2D8-B2ECA55BAEA0}" presName="compositeShape" presStyleCnt="0">
        <dgm:presLayoutVars>
          <dgm:dir/>
          <dgm:resizeHandles/>
        </dgm:presLayoutVars>
      </dgm:prSet>
      <dgm:spPr/>
    </dgm:pt>
    <dgm:pt modelId="{03E08DCD-D96F-4E0D-B1FE-3484BB8BCED4}" type="pres">
      <dgm:prSet presAssocID="{AB62392A-F654-4CD2-B2D8-B2ECA55BAEA0}" presName="pyramid" presStyleLbl="node1" presStyleIdx="0" presStyleCnt="1"/>
      <dgm:spPr/>
    </dgm:pt>
    <dgm:pt modelId="{89063B1F-6622-41C2-8F13-EDEE874924BD}" type="pres">
      <dgm:prSet presAssocID="{AB62392A-F654-4CD2-B2D8-B2ECA55BAEA0}" presName="theList" presStyleCnt="0"/>
      <dgm:spPr/>
    </dgm:pt>
    <dgm:pt modelId="{5E5859ED-DFBD-4A67-BA00-9301ABBBCB11}" type="pres">
      <dgm:prSet presAssocID="{A1CD8A66-E6AB-4A7C-AA62-87C39FFDC8D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0C9A5A-E552-48FD-9165-0012A4A76679}" type="pres">
      <dgm:prSet presAssocID="{A1CD8A66-E6AB-4A7C-AA62-87C39FFDC8D5}" presName="aSpace" presStyleCnt="0"/>
      <dgm:spPr/>
    </dgm:pt>
    <dgm:pt modelId="{24DD4BAC-D74C-4D2E-A3BA-8B6C4F1567AD}" type="pres">
      <dgm:prSet presAssocID="{A3492748-67C9-4ACE-96E3-D193FAA7512D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D3693A-804D-40D4-86C3-E3F4BF4743C6}" type="pres">
      <dgm:prSet presAssocID="{A3492748-67C9-4ACE-96E3-D193FAA7512D}" presName="aSpace" presStyleCnt="0"/>
      <dgm:spPr/>
    </dgm:pt>
    <dgm:pt modelId="{6CA4FB48-1D3D-4DE9-9CDF-E1D6A5B7619B}" type="pres">
      <dgm:prSet presAssocID="{233EDD5F-FCAC-46DD-BB43-5297929EE51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55A146-C83F-41D2-907D-06D4E629023E}" type="pres">
      <dgm:prSet presAssocID="{233EDD5F-FCAC-46DD-BB43-5297929EE51F}" presName="aSpace" presStyleCnt="0"/>
      <dgm:spPr/>
    </dgm:pt>
  </dgm:ptLst>
  <dgm:cxnLst>
    <dgm:cxn modelId="{91BDB6A3-F145-4873-8DC7-645C60026C7F}" type="presOf" srcId="{233EDD5F-FCAC-46DD-BB43-5297929EE51F}" destId="{6CA4FB48-1D3D-4DE9-9CDF-E1D6A5B7619B}" srcOrd="0" destOrd="0" presId="urn:microsoft.com/office/officeart/2005/8/layout/pyramid2"/>
    <dgm:cxn modelId="{68D1E437-BB2D-4FCA-91D5-0E7A637F7289}" srcId="{AB62392A-F654-4CD2-B2D8-B2ECA55BAEA0}" destId="{A1CD8A66-E6AB-4A7C-AA62-87C39FFDC8D5}" srcOrd="0" destOrd="0" parTransId="{A45B98B0-20CA-4BBF-B095-D66719108DC4}" sibTransId="{AED8BF94-BF50-4846-A269-7C8C1B46BBAB}"/>
    <dgm:cxn modelId="{C8B309D8-BB9E-46DA-9C50-EC33DFA19E56}" srcId="{AB62392A-F654-4CD2-B2D8-B2ECA55BAEA0}" destId="{233EDD5F-FCAC-46DD-BB43-5297929EE51F}" srcOrd="2" destOrd="0" parTransId="{A63590DA-714A-4214-BD01-ECE8C203A641}" sibTransId="{3E01910B-D263-4479-9DEA-C6A913DD9BE5}"/>
    <dgm:cxn modelId="{99BE34E0-0E95-421F-8932-4FF57390B9D1}" srcId="{AB62392A-F654-4CD2-B2D8-B2ECA55BAEA0}" destId="{A3492748-67C9-4ACE-96E3-D193FAA7512D}" srcOrd="1" destOrd="0" parTransId="{A27C64BF-333C-4654-8024-2635D195E33B}" sibTransId="{27DB9B98-F93A-4030-ACF2-C678BEABC89B}"/>
    <dgm:cxn modelId="{536AA5BC-805F-45BC-819C-520DED430C08}" type="presOf" srcId="{AB62392A-F654-4CD2-B2D8-B2ECA55BAEA0}" destId="{880859B6-5E0A-4432-B891-7345657E12BF}" srcOrd="0" destOrd="0" presId="urn:microsoft.com/office/officeart/2005/8/layout/pyramid2"/>
    <dgm:cxn modelId="{59B3596D-3C2A-4D28-B6A9-0036E5E53168}" type="presOf" srcId="{A1CD8A66-E6AB-4A7C-AA62-87C39FFDC8D5}" destId="{5E5859ED-DFBD-4A67-BA00-9301ABBBCB11}" srcOrd="0" destOrd="0" presId="urn:microsoft.com/office/officeart/2005/8/layout/pyramid2"/>
    <dgm:cxn modelId="{7FBBAE5A-1657-4483-969B-73F3BC0588F2}" type="presOf" srcId="{A3492748-67C9-4ACE-96E3-D193FAA7512D}" destId="{24DD4BAC-D74C-4D2E-A3BA-8B6C4F1567AD}" srcOrd="0" destOrd="0" presId="urn:microsoft.com/office/officeart/2005/8/layout/pyramid2"/>
    <dgm:cxn modelId="{CE748E1C-7999-4748-9AE7-5E81473A1775}" type="presParOf" srcId="{880859B6-5E0A-4432-B891-7345657E12BF}" destId="{03E08DCD-D96F-4E0D-B1FE-3484BB8BCED4}" srcOrd="0" destOrd="0" presId="urn:microsoft.com/office/officeart/2005/8/layout/pyramid2"/>
    <dgm:cxn modelId="{6CF2F0BA-3506-4531-ADDC-7D181235FCE5}" type="presParOf" srcId="{880859B6-5E0A-4432-B891-7345657E12BF}" destId="{89063B1F-6622-41C2-8F13-EDEE874924BD}" srcOrd="1" destOrd="0" presId="urn:microsoft.com/office/officeart/2005/8/layout/pyramid2"/>
    <dgm:cxn modelId="{5E019EF0-A8BA-446A-B85F-633DE1D152DA}" type="presParOf" srcId="{89063B1F-6622-41C2-8F13-EDEE874924BD}" destId="{5E5859ED-DFBD-4A67-BA00-9301ABBBCB11}" srcOrd="0" destOrd="0" presId="urn:microsoft.com/office/officeart/2005/8/layout/pyramid2"/>
    <dgm:cxn modelId="{F58E4D0C-7033-4202-8817-C49AB8C5C287}" type="presParOf" srcId="{89063B1F-6622-41C2-8F13-EDEE874924BD}" destId="{430C9A5A-E552-48FD-9165-0012A4A76679}" srcOrd="1" destOrd="0" presId="urn:microsoft.com/office/officeart/2005/8/layout/pyramid2"/>
    <dgm:cxn modelId="{DF03EE38-E5C2-4760-B305-20708B6AEC7E}" type="presParOf" srcId="{89063B1F-6622-41C2-8F13-EDEE874924BD}" destId="{24DD4BAC-D74C-4D2E-A3BA-8B6C4F1567AD}" srcOrd="2" destOrd="0" presId="urn:microsoft.com/office/officeart/2005/8/layout/pyramid2"/>
    <dgm:cxn modelId="{2D2E37B0-02EC-4DF4-A520-D6AD75A57B8F}" type="presParOf" srcId="{89063B1F-6622-41C2-8F13-EDEE874924BD}" destId="{41D3693A-804D-40D4-86C3-E3F4BF4743C6}" srcOrd="3" destOrd="0" presId="urn:microsoft.com/office/officeart/2005/8/layout/pyramid2"/>
    <dgm:cxn modelId="{8C7EE314-8D49-4EC6-AB3D-D0A3DF4B2EE3}" type="presParOf" srcId="{89063B1F-6622-41C2-8F13-EDEE874924BD}" destId="{6CA4FB48-1D3D-4DE9-9CDF-E1D6A5B7619B}" srcOrd="4" destOrd="0" presId="urn:microsoft.com/office/officeart/2005/8/layout/pyramid2"/>
    <dgm:cxn modelId="{A4083827-3AF3-43B6-8F06-3BFF991C1CB4}" type="presParOf" srcId="{89063B1F-6622-41C2-8F13-EDEE874924BD}" destId="{1455A146-C83F-41D2-907D-06D4E629023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E08DCD-D96F-4E0D-B1FE-3484BB8BCED4}">
      <dsp:nvSpPr>
        <dsp:cNvPr id="0" name=""/>
        <dsp:cNvSpPr/>
      </dsp:nvSpPr>
      <dsp:spPr>
        <a:xfrm>
          <a:off x="711199" y="0"/>
          <a:ext cx="4063999" cy="406399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5859ED-DFBD-4A67-BA00-9301ABBBCB11}">
      <dsp:nvSpPr>
        <dsp:cNvPr id="0" name=""/>
        <dsp:cNvSpPr/>
      </dsp:nvSpPr>
      <dsp:spPr>
        <a:xfrm>
          <a:off x="2743199" y="408582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Расходы отражены по </a:t>
          </a:r>
          <a:r>
            <a:rPr lang="ru-RU" sz="1700" kern="1200" dirty="0" smtClean="0"/>
            <a:t>12 </a:t>
          </a:r>
          <a:r>
            <a:rPr lang="ru-RU" sz="1700" kern="1200" dirty="0" smtClean="0"/>
            <a:t>программам</a:t>
          </a:r>
          <a:endParaRPr lang="ru-RU" sz="1700" kern="1200" dirty="0"/>
        </a:p>
      </dsp:txBody>
      <dsp:txXfrm>
        <a:off x="2743199" y="408582"/>
        <a:ext cx="2641600" cy="962025"/>
      </dsp:txXfrm>
    </dsp:sp>
    <dsp:sp modelId="{24DD4BAC-D74C-4D2E-A3BA-8B6C4F1567AD}">
      <dsp:nvSpPr>
        <dsp:cNvPr id="0" name=""/>
        <dsp:cNvSpPr/>
      </dsp:nvSpPr>
      <dsp:spPr>
        <a:xfrm>
          <a:off x="2743199" y="1490860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Расходы по программам составили </a:t>
          </a:r>
          <a:r>
            <a:rPr lang="ru-RU" sz="1700" kern="1200" dirty="0" smtClean="0"/>
            <a:t>3931,0 </a:t>
          </a:r>
          <a:r>
            <a:rPr lang="ru-RU" sz="1700" kern="1200" dirty="0" smtClean="0"/>
            <a:t>тыс.руб.</a:t>
          </a:r>
          <a:endParaRPr lang="ru-RU" sz="1700" kern="1200" dirty="0"/>
        </a:p>
      </dsp:txBody>
      <dsp:txXfrm>
        <a:off x="2743199" y="1490860"/>
        <a:ext cx="2641600" cy="962025"/>
      </dsp:txXfrm>
    </dsp:sp>
    <dsp:sp modelId="{6CA4FB48-1D3D-4DE9-9CDF-E1D6A5B7619B}">
      <dsp:nvSpPr>
        <dsp:cNvPr id="0" name=""/>
        <dsp:cNvSpPr/>
      </dsp:nvSpPr>
      <dsp:spPr>
        <a:xfrm>
          <a:off x="2743199" y="2573139"/>
          <a:ext cx="2641600" cy="96202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Удельный вес расходов по программам </a:t>
          </a:r>
          <a:r>
            <a:rPr lang="ru-RU" sz="1700" kern="1200" dirty="0" smtClean="0"/>
            <a:t>41,5%</a:t>
          </a:r>
          <a:endParaRPr lang="ru-RU" sz="1700" kern="1200" dirty="0"/>
        </a:p>
      </dsp:txBody>
      <dsp:txXfrm>
        <a:off x="2743199" y="2573139"/>
        <a:ext cx="2641600" cy="962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6C5149-8D18-4A24-9A8D-6ED012E13244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8A6C73-478A-4254-ADAD-0767F3D468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10BD48-4883-449C-A584-7A944305D0C0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7D343F-966B-4301-AC10-5B0EFE7311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82B35E-4784-4D02-B499-720641E11571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B9C737C-C975-4A3C-9A25-40E12A96F9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2E27ACD-16B9-4DF6-97EE-BE17B5EE687A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749F64-ABD6-4864-803F-9EED3EE238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AFEF8F-1BC6-4551-9623-5C6B0058B6FC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53685B-478E-4718-88B2-25849812CB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E70EC8-D2EA-44D4-97AF-84600255DD03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8883BB-365A-4519-B125-7FB3758478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85ED7E1-704C-44AC-B1A1-9BA8600B1AC7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D76512A-B51E-41BE-BE8F-ECD872678B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F6AF65-C306-4E7C-B523-2A19EDE504EE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785F9C-24B4-47FA-B7D0-0687411BFD4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6675223-6559-4EEF-B5DA-F1C5A6B3DFFF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F9AF1F-A07B-408B-833F-383A68F43F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442945-66FF-4E3D-ABAC-CE33DF5B72F6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ACE8D6-6027-4F3B-9467-AB0DCF5A06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060775-AAC8-4604-A404-9B0AD1382DEF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EEAA6F0-9302-4373-A716-0D756B33D3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59B8612A-4720-4FDB-BA25-2B16BDA085BD}" type="datetimeFigureOut">
              <a:rPr lang="ru-RU" smtClean="0"/>
              <a:pPr>
                <a:defRPr/>
              </a:pPr>
              <a:t>15.06.2017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2EBB6CB-5933-4248-AD5B-4B313C6E2E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685800" y="4811713"/>
            <a:ext cx="7772400" cy="46037"/>
          </a:xfrm>
        </p:spPr>
        <p:txBody>
          <a:bodyPr>
            <a:normAutofit fontScale="25000" lnSpcReduction="20000"/>
          </a:bodyPr>
          <a:lstStyle/>
          <a:p>
            <a:pPr marR="0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ru-RU" sz="700" smtClean="0"/>
          </a:p>
          <a:p>
            <a:pPr marR="0" fontAlgn="auto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ru-RU" sz="70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26226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>
                <a:solidFill>
                  <a:srgbClr val="7030A0"/>
                </a:solidFill>
              </a:rPr>
              <a:t>Отчет об исполнении бюджета Северного сельского </a:t>
            </a:r>
            <a:r>
              <a:rPr lang="ru-RU" sz="4400" b="1" dirty="0" smtClean="0">
                <a:solidFill>
                  <a:srgbClr val="7030A0"/>
                </a:solidFill>
              </a:rPr>
              <a:t>поселения </a:t>
            </a:r>
            <a:r>
              <a:rPr lang="ru-RU" sz="4400" b="1" dirty="0" err="1" smtClean="0">
                <a:solidFill>
                  <a:srgbClr val="7030A0"/>
                </a:solidFill>
              </a:rPr>
              <a:t>Зимовниковского</a:t>
            </a:r>
            <a:r>
              <a:rPr lang="ru-RU" sz="4400" b="1" dirty="0" smtClean="0">
                <a:solidFill>
                  <a:srgbClr val="7030A0"/>
                </a:solidFill>
              </a:rPr>
              <a:t> района</a:t>
            </a:r>
            <a:r>
              <a:rPr lang="ru-RU" sz="4400" dirty="0" smtClean="0">
                <a:solidFill>
                  <a:srgbClr val="7030A0"/>
                </a:solidFill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</a:rPr>
              <a:t> </a:t>
            </a:r>
            <a:r>
              <a:rPr lang="ru-RU" sz="4400" b="1" dirty="0" smtClean="0">
                <a:solidFill>
                  <a:srgbClr val="7030A0"/>
                </a:solidFill>
              </a:rPr>
              <a:t>за 2016 </a:t>
            </a:r>
            <a:r>
              <a:rPr lang="ru-RU" sz="4400" b="1" dirty="0" smtClean="0">
                <a:solidFill>
                  <a:srgbClr val="7030A0"/>
                </a:solidFill>
              </a:rPr>
              <a:t>год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Picture 2" descr="P10102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71500" y="3286124"/>
            <a:ext cx="7929563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Сравнительный анализ по программам</a:t>
            </a:r>
            <a:endParaRPr lang="ru-RU" sz="32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364"/>
          </a:xfrm>
        </p:spPr>
        <p:txBody>
          <a:bodyPr/>
          <a:lstStyle/>
          <a:p>
            <a:r>
              <a:rPr lang="ru-RU" sz="1800" dirty="0" smtClean="0"/>
              <a:t>В 2016 году объем расходов по программам в сравнении с 2015 </a:t>
            </a:r>
            <a:r>
              <a:rPr lang="ru-RU" sz="1800" smtClean="0"/>
              <a:t>годом увеличился</a:t>
            </a:r>
            <a:endParaRPr lang="ru-RU" sz="1800" dirty="0" smtClean="0"/>
          </a:p>
          <a:p>
            <a:endParaRPr lang="ru-RU" sz="18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67544" y="1397000"/>
          <a:ext cx="8352928" cy="4696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исполнение бюджета за 2016 год</a:t>
            </a:r>
            <a:endParaRPr lang="ru-RU" i="1" dirty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Исполнение доходной части бюджета –9578,6 тыс.рублей;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smtClean="0"/>
              <a:t>Исполнение расходной части бюджета – 8081,7 тыс.рублей;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ru-RU" dirty="0" err="1" smtClean="0"/>
              <a:t>Профицит</a:t>
            </a:r>
            <a:r>
              <a:rPr lang="ru-RU" dirty="0" smtClean="0"/>
              <a:t>   бюджета – 1496,9 тыс.рублей.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>Исполнение доходной части бюджета за 2016 год</a:t>
            </a:r>
            <a:br>
              <a:rPr lang="ru-RU" sz="2000" dirty="0" smtClean="0"/>
            </a:br>
            <a:r>
              <a:rPr lang="ru-RU" sz="2000" dirty="0" smtClean="0"/>
              <a:t> (в тысячах рублей)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43001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1990"/>
                <a:gridCol w="1357322"/>
                <a:gridCol w="1000132"/>
                <a:gridCol w="1400156"/>
              </a:tblGrid>
              <a:tr h="543454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факт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доходы физических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522,5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836,2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160,0</a:t>
                      </a:r>
                      <a:endParaRPr lang="ru-RU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Акцизы по подакцизным товарам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515,4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 583,2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 113,2</a:t>
                      </a:r>
                      <a:endParaRPr lang="ru-RU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Единый сельхозналог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301,9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</a:t>
                      </a:r>
                      <a:r>
                        <a:rPr lang="ru-RU" baseline="0" dirty="0" smtClean="0"/>
                        <a:t> на имущество физических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23,1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73,1</a:t>
                      </a:r>
                      <a:endParaRPr lang="ru-RU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Земельный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1406,1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1702,2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121,1</a:t>
                      </a:r>
                      <a:endParaRPr lang="ru-RU" dirty="0"/>
                    </a:p>
                  </a:txBody>
                  <a:tcPr/>
                </a:tc>
              </a:tr>
              <a:tr h="343234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 пошлина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    16,8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294,7</a:t>
                      </a:r>
                      <a:endParaRPr lang="ru-RU" dirty="0"/>
                    </a:p>
                  </a:txBody>
                  <a:tcPr/>
                </a:tc>
              </a:tr>
              <a:tr h="600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Доходы от использования имущества находящегося в  муниципальной собственности (Аренда земельных участков)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57,9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59,3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102,4</a:t>
                      </a:r>
                      <a:endParaRPr lang="ru-RU" dirty="0"/>
                    </a:p>
                  </a:txBody>
                  <a:tcPr/>
                </a:tc>
              </a:tr>
              <a:tr h="600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Доходы от продажи земельных участков находящихся в муниципальной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591,3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0,0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78581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>Исполнение доходной части бюджета за 2016 год</a:t>
            </a:r>
            <a:br>
              <a:rPr lang="ru-RU" sz="2000" dirty="0" smtClean="0"/>
            </a:br>
            <a:r>
              <a:rPr lang="ru-RU" sz="2000" dirty="0" smtClean="0"/>
              <a:t> (в тысячах рублей)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66813"/>
          <a:ext cx="8229600" cy="24481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1990"/>
                <a:gridCol w="1357322"/>
                <a:gridCol w="1021792"/>
                <a:gridCol w="1378496"/>
              </a:tblGrid>
              <a:tr h="61937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показатель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План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факт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% исполнения</a:t>
                      </a:r>
                      <a:endParaRPr lang="ru-RU" sz="1600" dirty="0"/>
                    </a:p>
                  </a:txBody>
                  <a:tcPr/>
                </a:tc>
              </a:tr>
              <a:tr h="356922">
                <a:tc>
                  <a:txBody>
                    <a:bodyPr/>
                    <a:lstStyle/>
                    <a:p>
                      <a:r>
                        <a:rPr lang="ru-RU" dirty="0" smtClean="0"/>
                        <a:t>Штрафы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37,5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65,1</a:t>
                      </a:r>
                      <a:endParaRPr lang="ru-RU" dirty="0"/>
                    </a:p>
                  </a:txBody>
                  <a:tcPr/>
                </a:tc>
              </a:tr>
              <a:tr h="356922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3631,6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3631,6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56922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70,1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100</a:t>
                      </a:r>
                      <a:endParaRPr lang="ru-RU" dirty="0"/>
                    </a:p>
                  </a:txBody>
                  <a:tcPr/>
                </a:tc>
              </a:tr>
              <a:tr h="35692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 трансферты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1764,4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1738,5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/>
                </a:tc>
              </a:tr>
              <a:tr h="356922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8042,8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9578,6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119,1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>Исполнение расходной части бюджета за 2016 год</a:t>
            </a:r>
            <a:br>
              <a:rPr lang="ru-RU" sz="2000" dirty="0" smtClean="0"/>
            </a:br>
            <a:r>
              <a:rPr lang="ru-RU" sz="2000" dirty="0" smtClean="0"/>
              <a:t> (в тысячах рублей)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1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5170"/>
                <a:gridCol w="1236881"/>
                <a:gridCol w="911386"/>
                <a:gridCol w="127591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% исполнения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расходы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3740,9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3669,5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98,1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69,9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69,9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</a:t>
                      </a:r>
                      <a:r>
                        <a:rPr lang="ru-RU" baseline="0" dirty="0" smtClean="0"/>
                        <a:t> безопасность и правоохранительная деятельность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57,7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54,7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94,8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1815,2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1796,8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98,9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468,2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465,8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99,5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19,4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19,4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1975,7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1975,1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Спорт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30,5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30,5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</a:t>
                      </a:r>
                      <a:endParaRPr lang="ru-RU" dirty="0"/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8177,5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8081,7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98,8</a:t>
                      </a:r>
                      <a:endParaRPr lang="ru-RU" dirty="0"/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Структура доходов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3550" y="723900"/>
          <a:ext cx="8988425" cy="590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Структура расходов</a:t>
            </a:r>
            <a:endParaRPr lang="ru-RU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55688" y="1481138"/>
          <a:ext cx="7032625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476672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Муниципальные программы</a:t>
            </a:r>
            <a:endParaRPr lang="ru-RU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Направление расходования средств по программам</a:t>
            </a:r>
            <a:endParaRPr lang="ru-RU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9004"/>
                <a:gridCol w="1049894"/>
                <a:gridCol w="1181131"/>
                <a:gridCol w="105932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муниципальной программы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2016 год план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2016 год факт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Удельный вес, %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Социальные</a:t>
                      </a:r>
                      <a:r>
                        <a:rPr lang="ru-RU" baseline="0" dirty="0" smtClean="0"/>
                        <a:t> муниципальные программы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2047,6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2043,2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25,8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Инфраструктурные муниципальные программы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2131,2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2114,6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26,8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Поддержка отраслей экономики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0,0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0,0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0,0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муниципальные программы</a:t>
                      </a:r>
                      <a:endParaRPr lang="ru-RU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3808,8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3733,9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aseline="0" dirty="0" smtClean="0">
                          <a:latin typeface="Times New Roman" pitchFamily="18" charset="0"/>
                        </a:rPr>
                        <a:t>47,4</a:t>
                      </a:r>
                      <a:endParaRPr lang="ru-RU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ВСЕГО</a:t>
                      </a:r>
                      <a:endParaRPr lang="ru-RU" b="1" dirty="0"/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</a:rPr>
                        <a:t>7987,6</a:t>
                      </a:r>
                      <a:endParaRPr lang="ru-RU" b="1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</a:rPr>
                        <a:t>7891,7</a:t>
                      </a:r>
                      <a:endParaRPr lang="ru-RU" b="1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>
                          <a:latin typeface="Times New Roman" pitchFamily="18" charset="0"/>
                        </a:rPr>
                        <a:t>100,0</a:t>
                      </a:r>
                      <a:endParaRPr lang="ru-RU" b="1" baseline="0" dirty="0">
                        <a:latin typeface="Times New Roman" pitchFamily="18" charset="0"/>
                      </a:endParaRPr>
                    </a:p>
                  </a:txBody>
                  <a:tcPr marL="83326" marR="83326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1274</TotalTime>
  <Words>313</Words>
  <Application>Microsoft Office PowerPoint</Application>
  <PresentationFormat>Экран (4:3)</PresentationFormat>
  <Paragraphs>144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Отчет об исполнении бюджета Северного сельского поселения Зимовниковского района  за 2016 год</vt:lpstr>
      <vt:lpstr>исполнение бюджета за 2016 год</vt:lpstr>
      <vt:lpstr>Исполнение доходной части бюджета за 2016 год  (в тысячах рублей)</vt:lpstr>
      <vt:lpstr>Исполнение доходной части бюджета за 2016 год  (в тысячах рублей)</vt:lpstr>
      <vt:lpstr>Исполнение расходной части бюджета за 2016 год  (в тысячах рублей)</vt:lpstr>
      <vt:lpstr>Структура доходов</vt:lpstr>
      <vt:lpstr>Структура расходов</vt:lpstr>
      <vt:lpstr>Слайд 8</vt:lpstr>
      <vt:lpstr>Направление расходования средств по программам</vt:lpstr>
      <vt:lpstr>Сравнительный анализ по программам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Вербовологовского сельского поселения за 1 полугодие 2014 года</dc:title>
  <cp:lastModifiedBy>user</cp:lastModifiedBy>
  <cp:revision>129</cp:revision>
  <dcterms:modified xsi:type="dcterms:W3CDTF">2017-06-15T05:47:36Z</dcterms:modified>
</cp:coreProperties>
</file>