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05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7543859649122858E-2"/>
          <c:y val="0"/>
          <c:w val="0.71483987198968613"/>
          <c:h val="0.87500344667753438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2016(факт)</c:v>
                </c:pt>
                <c:pt idx="1">
                  <c:v>2017(факт)</c:v>
                </c:pt>
                <c:pt idx="2">
                  <c:v>2018(план)</c:v>
                </c:pt>
                <c:pt idx="3">
                  <c:v>2019(план)</c:v>
                </c:pt>
                <c:pt idx="4">
                  <c:v>2020(план)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5440.2</c:v>
                </c:pt>
                <c:pt idx="1">
                  <c:v>3575.5</c:v>
                </c:pt>
                <c:pt idx="2">
                  <c:v>4759.8</c:v>
                </c:pt>
                <c:pt idx="3">
                  <c:v>3258.4</c:v>
                </c:pt>
                <c:pt idx="4" formatCode="0.0">
                  <c:v>3207.1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местный бюджет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2016(факт)</c:v>
                </c:pt>
                <c:pt idx="1">
                  <c:v>2017(факт)</c:v>
                </c:pt>
                <c:pt idx="2">
                  <c:v>2018(план)</c:v>
                </c:pt>
                <c:pt idx="3">
                  <c:v>2019(план)</c:v>
                </c:pt>
                <c:pt idx="4">
                  <c:v>2020(план)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4138.3</c:v>
                </c:pt>
                <c:pt idx="1">
                  <c:v>3340.7</c:v>
                </c:pt>
                <c:pt idx="2">
                  <c:v>3080.5</c:v>
                </c:pt>
                <c:pt idx="3">
                  <c:v>3103.2</c:v>
                </c:pt>
                <c:pt idx="4" formatCode="0.0">
                  <c:v>3119.4</c:v>
                </c:pt>
              </c:numCache>
            </c:numRef>
          </c:val>
        </c:ser>
        <c:overlap val="100"/>
        <c:axId val="74817920"/>
        <c:axId val="74819456"/>
      </c:barChart>
      <c:catAx>
        <c:axId val="74817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74819456"/>
        <c:crossesAt val="0"/>
        <c:auto val="1"/>
        <c:lblAlgn val="ctr"/>
        <c:lblOffset val="100"/>
      </c:catAx>
      <c:valAx>
        <c:axId val="74819456"/>
        <c:scaling>
          <c:orientation val="minMax"/>
          <c:max val="1"/>
          <c:min val="0"/>
        </c:scaling>
        <c:delete val="1"/>
        <c:axPos val="l"/>
        <c:majorGridlines/>
        <c:numFmt formatCode="General" sourceLinked="0"/>
        <c:tickLblPos val="nextTo"/>
        <c:crossAx val="74817920"/>
        <c:crosses val="autoZero"/>
        <c:crossBetween val="between"/>
        <c:majorUnit val="0.1"/>
        <c:minorUnit val="2.0000000000000025E-2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доходов бюджета </a:t>
            </a:r>
            <a:r>
              <a:rPr lang="ru-RU" dirty="0" smtClean="0"/>
              <a:t>Северного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2018 </a:t>
            </a:r>
            <a:r>
              <a:rPr lang="ru-RU" dirty="0"/>
              <a:t>г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2017 г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6"/>
                <c:pt idx="0">
                  <c:v>Налоги на имущество-1772.7 тыс.руб.</c:v>
                </c:pt>
                <c:pt idx="1">
                  <c:v>Налог на доходы физических лиц-401.5 тыс.руб</c:v>
                </c:pt>
                <c:pt idx="2">
                  <c:v>Налоги на совокупный доход-793.9 тыс.руб</c:v>
                </c:pt>
                <c:pt idx="3">
                  <c:v>Государственная пошлина-9.6 тыс.руб</c:v>
                </c:pt>
                <c:pt idx="4">
                  <c:v>Не налоговые доходы-56,3 тыс.руб</c:v>
                </c:pt>
                <c:pt idx="5">
                  <c:v>ВСЕГО-3080.5 тыс.руб.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 formatCode="0.00%">
                  <c:v>0.56000000000000005</c:v>
                </c:pt>
                <c:pt idx="1">
                  <c:v>0.13</c:v>
                </c:pt>
                <c:pt idx="2" formatCode="0%">
                  <c:v>0.25800000000000001</c:v>
                </c:pt>
                <c:pt idx="3" formatCode="0.00%">
                  <c:v>3.0000000000000009E-3</c:v>
                </c:pt>
                <c:pt idx="4" formatCode="0.00%">
                  <c:v>1.7999999999999999E-2</c:v>
                </c:pt>
                <c:pt idx="6" formatCode="General">
                  <c:v>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50877192982471"/>
          <c:y val="0.20756868926429356"/>
          <c:w val="0.33771929824561447"/>
          <c:h val="0.7475564310968584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</a:t>
            </a:r>
            <a:r>
              <a:rPr lang="ru-RU" dirty="0" smtClean="0"/>
              <a:t>расходов </a:t>
            </a:r>
            <a:r>
              <a:rPr lang="ru-RU" dirty="0"/>
              <a:t>бюджета </a:t>
            </a:r>
            <a:r>
              <a:rPr lang="ru-RU" dirty="0" smtClean="0"/>
              <a:t>Северного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сельского поселения в </a:t>
            </a:r>
            <a:r>
              <a:rPr lang="ru-RU" dirty="0" smtClean="0"/>
              <a:t>2018 </a:t>
            </a:r>
            <a:r>
              <a:rPr lang="ru-RU" dirty="0"/>
              <a:t>г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Северного сельского поселения в 2018 г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вопросы-3852.2тыс.руб.</c:v>
                </c:pt>
                <c:pt idx="1">
                  <c:v>Национальная безопасность и правоохранительная деятельность-8.5 тыс. рублей</c:v>
                </c:pt>
                <c:pt idx="2">
                  <c:v>Национальная экономика-25 тыс.руб</c:v>
                </c:pt>
                <c:pt idx="3">
                  <c:v>Жилищно-коммунальное хозяйство-950.0 тыс.руб</c:v>
                </c:pt>
                <c:pt idx="4">
                  <c:v>Образование-20.0 тыс.руб</c:v>
                </c:pt>
                <c:pt idx="5">
                  <c:v>Культура, кинематография-1949.9 тыс.руб</c:v>
                </c:pt>
                <c:pt idx="6">
                  <c:v>Физическая культура и спорт-30.0 тыс.руб</c:v>
                </c:pt>
                <c:pt idx="7">
                  <c:v>Национальная оборона -69.3 тыс.рублей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 formatCode="0.00%">
                  <c:v>0.55800000000000005</c:v>
                </c:pt>
                <c:pt idx="1">
                  <c:v>1.0000000000000005E-3</c:v>
                </c:pt>
                <c:pt idx="2" formatCode="0.00%">
                  <c:v>3.0000000000000009E-3</c:v>
                </c:pt>
                <c:pt idx="3" formatCode="0.00%">
                  <c:v>0.13800000000000001</c:v>
                </c:pt>
                <c:pt idx="4" formatCode="0.00%">
                  <c:v>3.0000000000000009E-3</c:v>
                </c:pt>
                <c:pt idx="5" formatCode="0.00%">
                  <c:v>0.28200000000000008</c:v>
                </c:pt>
                <c:pt idx="6" formatCode="0.00%">
                  <c:v>4.0000000000000018E-3</c:v>
                </c:pt>
                <c:pt idx="7" formatCode="0.00%">
                  <c:v>1.0000000000000004E-2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619883040935788"/>
          <c:y val="0.14671637608305693"/>
          <c:w val="0.33771929824561447"/>
          <c:h val="0.79779665555262902"/>
        </c:manualLayout>
      </c:layout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Северного сельского поселения, формируемые в рамках муниципальных программ </c:v>
                </c:pt>
              </c:strCache>
            </c:strRef>
          </c:tx>
          <c:dLbls>
            <c:dLbl>
              <c:idx val="3"/>
              <c:layout>
                <c:manualLayout>
                  <c:x val="-1.4619883040935687E-3"/>
                  <c:y val="5.612066561760789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8083.1</c:v>
                </c:pt>
                <c:pt idx="1">
                  <c:v>7987.6</c:v>
                </c:pt>
                <c:pt idx="2">
                  <c:v>7344.3</c:v>
                </c:pt>
                <c:pt idx="3">
                  <c:v>7734.3</c:v>
                </c:pt>
                <c:pt idx="4">
                  <c:v>6254.8</c:v>
                </c:pt>
                <c:pt idx="5">
                  <c:v>6316.9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расходы бюджета Северного сельского поселения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91.1</c:v>
                </c:pt>
                <c:pt idx="1">
                  <c:v>189.9</c:v>
                </c:pt>
                <c:pt idx="2" formatCode="0.0">
                  <c:v>99.5</c:v>
                </c:pt>
                <c:pt idx="3">
                  <c:v>106</c:v>
                </c:pt>
                <c:pt idx="4">
                  <c:v>106.8</c:v>
                </c:pt>
                <c:pt idx="5">
                  <c:v>109.6</c:v>
                </c:pt>
              </c:numCache>
            </c:numRef>
          </c:val>
        </c:ser>
        <c:shape val="box"/>
        <c:axId val="105194624"/>
        <c:axId val="105196160"/>
        <c:axId val="0"/>
      </c:bar3DChart>
      <c:catAx>
        <c:axId val="105194624"/>
        <c:scaling>
          <c:orientation val="minMax"/>
        </c:scaling>
        <c:axPos val="b"/>
        <c:tickLblPos val="nextTo"/>
        <c:crossAx val="105196160"/>
        <c:crosses val="autoZero"/>
        <c:auto val="1"/>
        <c:lblAlgn val="ctr"/>
        <c:lblOffset val="100"/>
      </c:catAx>
      <c:valAx>
        <c:axId val="105196160"/>
        <c:scaling>
          <c:orientation val="minMax"/>
        </c:scaling>
        <c:axPos val="l"/>
        <c:majorGridlines/>
        <c:numFmt formatCode="General" sourceLinked="1"/>
        <c:tickLblPos val="nextTo"/>
        <c:crossAx val="1051946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обеспечение сбалансированности бюджета поселения;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повышение объективности и качества бюджетного планирования;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соответствие финансовых возможностей Северного сельского поселения ключевым направлениям развития;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повышение роли бюджетной политики для поддержки экономического роста;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002BE054-FAC2-4E2A-9B72-7E53DD06C2EC}">
      <dgm:prSet/>
      <dgm:spPr/>
      <dgm:t>
        <a:bodyPr/>
        <a:lstStyle/>
        <a:p>
          <a:r>
            <a:rPr lang="ru-RU" dirty="0" smtClean="0"/>
            <a:t>повышение прозрачности и открытости бюджетного процесса.</a:t>
          </a:r>
          <a:endParaRPr lang="ru-RU" dirty="0"/>
        </a:p>
      </dgm:t>
    </dgm:pt>
    <dgm:pt modelId="{2B6B9B65-642B-4651-9B11-C2E2893B77A1}" type="parTrans" cxnId="{CE27EE28-D079-485D-AFC7-26DE91787867}">
      <dgm:prSet/>
      <dgm:spPr/>
      <dgm:t>
        <a:bodyPr/>
        <a:lstStyle/>
        <a:p>
          <a:endParaRPr lang="ru-RU"/>
        </a:p>
      </dgm:t>
    </dgm:pt>
    <dgm:pt modelId="{1D7B86D7-DCB4-4775-8700-D62AF9618FCE}" type="sibTrans" cxnId="{CE27EE28-D079-485D-AFC7-26DE91787867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3">
        <dgm:presLayoutVars>
          <dgm:bulletEnabled val="1"/>
        </dgm:presLayoutVars>
      </dgm:prSet>
      <dgm:spPr/>
    </dgm:pt>
    <dgm:pt modelId="{34851467-E748-4DC3-9F9C-B7D031EC7E4C}" type="pres">
      <dgm:prSet presAssocID="{CE3F0F80-3B02-4646-86EC-3715377C6D1A}" presName="spaceBetweenRectangles" presStyleCnt="0"/>
      <dgm:spPr/>
    </dgm:pt>
    <dgm:pt modelId="{167DDEB9-493C-4901-AFC1-D50198DFC30F}" type="pres">
      <dgm:prSet presAssocID="{002BE054-FAC2-4E2A-9B72-7E53DD06C2EC}" presName="parentLin" presStyleCnt="0"/>
      <dgm:spPr/>
    </dgm:pt>
    <dgm:pt modelId="{6D4C30DD-AD66-40CF-8F8C-E801C2CA8F70}" type="pres">
      <dgm:prSet presAssocID="{002BE054-FAC2-4E2A-9B72-7E53DD06C2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3943586-135C-4559-BDA2-83F5FADDB27B}" type="pres">
      <dgm:prSet presAssocID="{002BE054-FAC2-4E2A-9B72-7E53DD06C2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33C2CA-D5A0-45C4-9B37-14C5BE08A529}" type="pres">
      <dgm:prSet presAssocID="{002BE054-FAC2-4E2A-9B72-7E53DD06C2EC}" presName="negativeSpace" presStyleCnt="0"/>
      <dgm:spPr/>
    </dgm:pt>
    <dgm:pt modelId="{26D6195F-4647-45E5-AC8E-97BF8500481F}" type="pres">
      <dgm:prSet presAssocID="{002BE054-FAC2-4E2A-9B72-7E53DD06C2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CE27EE28-D079-485D-AFC7-26DE91787867}" srcId="{3FCBE5A1-CB6F-4C49-891E-BE28AA70E1AE}" destId="{002BE054-FAC2-4E2A-9B72-7E53DD06C2EC}" srcOrd="2" destOrd="0" parTransId="{2B6B9B65-642B-4651-9B11-C2E2893B77A1}" sibTransId="{1D7B86D7-DCB4-4775-8700-D62AF9618FCE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597038B3-56AC-4C6B-9804-BE82350054BD}" type="presOf" srcId="{002BE054-FAC2-4E2A-9B72-7E53DD06C2EC}" destId="{6D4C30DD-AD66-40CF-8F8C-E801C2CA8F70}" srcOrd="0" destOrd="0" presId="urn:microsoft.com/office/officeart/2005/8/layout/list1"/>
    <dgm:cxn modelId="{F93ACA7C-C2FB-4895-A938-AE5E54E1075D}" type="presOf" srcId="{002BE054-FAC2-4E2A-9B72-7E53DD06C2EC}" destId="{C3943586-135C-4559-BDA2-83F5FADDB27B}" srcOrd="1" destOrd="0" presId="urn:microsoft.com/office/officeart/2005/8/layout/list1"/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  <dgm:cxn modelId="{512B052B-2A99-4F4E-BB10-D51F7BFC5E69}" type="presParOf" srcId="{492F22BC-04E6-421C-9A51-FBDB18199D8F}" destId="{34851467-E748-4DC3-9F9C-B7D031EC7E4C}" srcOrd="7" destOrd="0" presId="urn:microsoft.com/office/officeart/2005/8/layout/list1"/>
    <dgm:cxn modelId="{5ED6E985-4683-404D-803E-00F0A5C66110}" type="presParOf" srcId="{492F22BC-04E6-421C-9A51-FBDB18199D8F}" destId="{167DDEB9-493C-4901-AFC1-D50198DFC30F}" srcOrd="8" destOrd="0" presId="urn:microsoft.com/office/officeart/2005/8/layout/list1"/>
    <dgm:cxn modelId="{FE6EAEAF-98B8-4536-B01F-8CEB82F9AC18}" type="presParOf" srcId="{167DDEB9-493C-4901-AFC1-D50198DFC30F}" destId="{6D4C30DD-AD66-40CF-8F8C-E801C2CA8F70}" srcOrd="0" destOrd="0" presId="urn:microsoft.com/office/officeart/2005/8/layout/list1"/>
    <dgm:cxn modelId="{E803B433-7E7C-4FFD-A8D0-29905D1E0E81}" type="presParOf" srcId="{167DDEB9-493C-4901-AFC1-D50198DFC30F}" destId="{C3943586-135C-4559-BDA2-83F5FADDB27B}" srcOrd="1" destOrd="0" presId="urn:microsoft.com/office/officeart/2005/8/layout/list1"/>
    <dgm:cxn modelId="{0ED8C3FA-9A7C-45E6-8478-0F2C8F9EE9D2}" type="presParOf" srcId="{492F22BC-04E6-421C-9A51-FBDB18199D8F}" destId="{A533C2CA-D5A0-45C4-9B37-14C5BE08A529}" srcOrd="9" destOrd="0" presId="urn:microsoft.com/office/officeart/2005/8/layout/list1"/>
    <dgm:cxn modelId="{2C7B8D59-BC74-452A-B3EE-3FFACACD6CFC}" type="presParOf" srcId="{492F22BC-04E6-421C-9A51-FBDB18199D8F}" destId="{26D6195F-4647-45E5-AC8E-97BF850048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0" y="621870"/>
          <a:ext cx="8588375" cy="2401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520700" rIns="666553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повышение объективности и качества бюджетного планирования;</a:t>
          </a:r>
          <a:endParaRPr lang="ru-RU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соответствие финансовых возможностей Ковалевского сельского поселения ключевым направлениям развития;</a:t>
          </a:r>
          <a:endParaRPr lang="ru-RU" sz="2500" kern="1200" dirty="0"/>
        </a:p>
      </dsp:txBody>
      <dsp:txXfrm>
        <a:off x="0" y="621870"/>
        <a:ext cx="8588375" cy="2401875"/>
      </dsp:txXfrm>
    </dsp:sp>
    <dsp:sp modelId="{AA3419C3-4A48-4E8B-B46E-1686091677B4}">
      <dsp:nvSpPr>
        <dsp:cNvPr id="0" name=""/>
        <dsp:cNvSpPr/>
      </dsp:nvSpPr>
      <dsp:spPr>
        <a:xfrm>
          <a:off x="429418" y="252870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обеспечение сбалансированности бюджета поселения;</a:t>
          </a:r>
          <a:endParaRPr lang="ru-RU" sz="2500" kern="1200" dirty="0"/>
        </a:p>
      </dsp:txBody>
      <dsp:txXfrm>
        <a:off x="465444" y="288896"/>
        <a:ext cx="5939810" cy="665948"/>
      </dsp:txXfrm>
    </dsp:sp>
    <dsp:sp modelId="{2516F808-8057-4FE7-8DDC-68DC8626B50D}">
      <dsp:nvSpPr>
        <dsp:cNvPr id="0" name=""/>
        <dsp:cNvSpPr/>
      </dsp:nvSpPr>
      <dsp:spPr>
        <a:xfrm>
          <a:off x="0" y="3527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E986C5F-46E3-4F9D-94D1-37848C44EF22}">
      <dsp:nvSpPr>
        <dsp:cNvPr id="0" name=""/>
        <dsp:cNvSpPr/>
      </dsp:nvSpPr>
      <dsp:spPr>
        <a:xfrm>
          <a:off x="429418" y="3158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роли бюджетной политики для поддержки экономического роста;</a:t>
          </a:r>
          <a:endParaRPr lang="ru-RU" sz="2500" kern="1200" dirty="0"/>
        </a:p>
      </dsp:txBody>
      <dsp:txXfrm>
        <a:off x="465444" y="3194771"/>
        <a:ext cx="5939810" cy="665948"/>
      </dsp:txXfrm>
    </dsp:sp>
    <dsp:sp modelId="{26D6195F-4647-45E5-AC8E-97BF8500481F}">
      <dsp:nvSpPr>
        <dsp:cNvPr id="0" name=""/>
        <dsp:cNvSpPr/>
      </dsp:nvSpPr>
      <dsp:spPr>
        <a:xfrm>
          <a:off x="0" y="4661745"/>
          <a:ext cx="858837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0"/>
          </a:lightRig>
        </a:scene3d>
        <a:sp3d prstMaterial="metal">
          <a:bevelT w="10000" h="100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43586-135C-4559-BDA2-83F5FADDB27B}">
      <dsp:nvSpPr>
        <dsp:cNvPr id="0" name=""/>
        <dsp:cNvSpPr/>
      </dsp:nvSpPr>
      <dsp:spPr>
        <a:xfrm>
          <a:off x="429418" y="4292745"/>
          <a:ext cx="6011862" cy="73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hueOff val="0"/>
              <a:satOff val="0"/>
              <a:lumOff val="0"/>
              <a:alphaOff val="0"/>
              <a:shade val="60000"/>
              <a:satMod val="11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повышение прозрачности и открытости бюджетного процесса.</a:t>
          </a:r>
          <a:endParaRPr lang="ru-RU" sz="2500" kern="1200" dirty="0"/>
        </a:p>
      </dsp:txBody>
      <dsp:txXfrm>
        <a:off x="465444" y="4328771"/>
        <a:ext cx="5939810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782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24544" y="-171400"/>
            <a:ext cx="10369152" cy="7272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0"/>
            <a:ext cx="4032448" cy="2232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Северного сельского поселения  </a:t>
            </a:r>
          </a:p>
          <a:p>
            <a:r>
              <a:rPr lang="ru-RU" sz="20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Зимовниковского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района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 2018 год </a:t>
            </a:r>
          </a:p>
          <a:p>
            <a:r>
              <a:rPr lang="ru-RU" sz="20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 плановый период 2019-2020 годов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4048" y="332656"/>
            <a:ext cx="352839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БЮДЖЕТ</a:t>
            </a:r>
            <a:endParaRPr lang="ru-RU" sz="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0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/>
              <a:t>Основные показатели прогноза социально-экономического развития </a:t>
            </a:r>
            <a:r>
              <a:rPr lang="ru-RU" sz="2200" dirty="0" smtClean="0"/>
              <a:t>Северного сельского </a:t>
            </a:r>
            <a:r>
              <a:rPr lang="ru-RU" sz="2200" dirty="0"/>
              <a:t>поселения на </a:t>
            </a:r>
            <a:r>
              <a:rPr lang="ru-RU" sz="2200" dirty="0" smtClean="0"/>
              <a:t>2018-2020 </a:t>
            </a:r>
            <a:r>
              <a:rPr lang="ru-RU" sz="2200" dirty="0"/>
              <a:t>годы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0288954"/>
              </p:ext>
            </p:extLst>
          </p:nvPr>
        </p:nvGraphicFramePr>
        <p:xfrm>
          <a:off x="304800" y="1554162"/>
          <a:ext cx="8587680" cy="367503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4792"/>
                <a:gridCol w="2376264"/>
                <a:gridCol w="1080120"/>
                <a:gridCol w="1152128"/>
                <a:gridCol w="1224136"/>
                <a:gridCol w="1152128"/>
                <a:gridCol w="1008112"/>
              </a:tblGrid>
              <a:tr h="6790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№ п/п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Показатели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2016 год</a:t>
                      </a:r>
                      <a:r>
                        <a:rPr lang="ru-RU" sz="1400" baseline="0" dirty="0" smtClean="0">
                          <a:latin typeface="+mj-lt"/>
                        </a:rPr>
                        <a:t> (отчет)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2017 год (оценка)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2019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2020 год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(прогноз)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Объем инвестиций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3679,2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3752,8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3809,1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3877,7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4000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j-lt"/>
                        </a:rPr>
                        <a:t>Фонд заработной платы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(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тыс.руб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Medium"/>
                        </a:rPr>
                        <a:t>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42383,5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46796,0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51444,79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53383,1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54467,6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9587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3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Прибыль от сельхозпредприятий (</a:t>
                      </a:r>
                      <a:r>
                        <a:rPr lang="ru-RU" sz="1400" dirty="0" err="1" smtClean="0">
                          <a:latin typeface="+mj-lt"/>
                        </a:rPr>
                        <a:t>тыс.руб</a:t>
                      </a:r>
                      <a:r>
                        <a:rPr lang="ru-RU" sz="1400" dirty="0" smtClean="0">
                          <a:latin typeface="+mj-lt"/>
                        </a:rPr>
                        <a:t>.)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30739,0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34620,4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35700,2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38373,2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42343,2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67908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4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Индекс потребительских цен (процентов)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106,6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j-lt"/>
                        </a:rPr>
                        <a:t>104,0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413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6883349"/>
              </p:ext>
            </p:extLst>
          </p:nvPr>
        </p:nvGraphicFramePr>
        <p:xfrm>
          <a:off x="251520" y="188640"/>
          <a:ext cx="86868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effectLst/>
              </a:rPr>
              <a:t>Расходы бюджета </a:t>
            </a:r>
            <a:r>
              <a:rPr lang="ru-RU" sz="1800" b="1" dirty="0" smtClean="0">
                <a:effectLst/>
              </a:rPr>
              <a:t> Северного </a:t>
            </a:r>
            <a:r>
              <a:rPr lang="ru-RU" sz="1800" b="1" dirty="0">
                <a:effectLst/>
              </a:rPr>
              <a:t>сельского поселения,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>
                <a:effectLst/>
              </a:rPr>
              <a:t>формируемые в рамках муниципальных программ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 smtClean="0">
                <a:effectLst/>
              </a:rPr>
              <a:t>Северного </a:t>
            </a:r>
            <a:r>
              <a:rPr lang="ru-RU" sz="1800" b="1" dirty="0">
                <a:effectLst/>
              </a:rPr>
              <a:t>сельского поселения, и непрограммные расходы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708224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28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563888" y="278391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73624">
                    <a:lumMod val="75000"/>
                  </a:srgbClr>
                </a:solidFill>
                <a:latin typeface="Arial"/>
              </a:rPr>
              <a:t>Всего </a:t>
            </a:r>
            <a:r>
              <a:rPr lang="ru-RU" sz="1600" b="1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7840,3</a:t>
            </a:r>
            <a:r>
              <a:rPr lang="ru-RU" sz="1600" b="1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 </a:t>
            </a:r>
            <a:r>
              <a:rPr lang="ru-RU" sz="1600" b="1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050301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оборона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75,8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066516" y="465313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Физическая культура и спорт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30,0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6876256" y="275577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Защита населения и территории от ЧС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8,5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251520" y="2783916"/>
            <a:ext cx="2160240" cy="14371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Обеспечение деятельности муниципальных учреждений культуры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1949,9тыс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. рублей</a:t>
            </a: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060588" y="980728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Национальная экономика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25,0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566132" y="692696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Жилищно-коммунальное хозяйство</a:t>
            </a:r>
          </a:p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Благоустройство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1344,6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3566132" y="4869160"/>
            <a:ext cx="2160240" cy="1368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Содержание аппарата управления</a:t>
            </a: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4130,0</a:t>
            </a:r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  <p:cxnSp>
        <p:nvCxnSpPr>
          <p:cNvPr id="20" name="Прямая со стрелкой 19"/>
          <p:cNvCxnSpPr>
            <a:stCxn id="5" idx="0"/>
            <a:endCxn id="13" idx="2"/>
          </p:cNvCxnSpPr>
          <p:nvPr/>
        </p:nvCxnSpPr>
        <p:spPr>
          <a:xfrm flipV="1">
            <a:off x="4644008" y="2060848"/>
            <a:ext cx="2244" cy="723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3220828" y="2348880"/>
            <a:ext cx="34306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</p:cNvCxnSpPr>
          <p:nvPr/>
        </p:nvCxnSpPr>
        <p:spPr>
          <a:xfrm flipV="1">
            <a:off x="5724128" y="3439852"/>
            <a:ext cx="1080120" cy="28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1"/>
          </p:cNvCxnSpPr>
          <p:nvPr/>
        </p:nvCxnSpPr>
        <p:spPr>
          <a:xfrm flipH="1" flipV="1">
            <a:off x="2411760" y="3453922"/>
            <a:ext cx="1152128" cy="140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2"/>
          </p:cNvCxnSpPr>
          <p:nvPr/>
        </p:nvCxnSpPr>
        <p:spPr>
          <a:xfrm>
            <a:off x="4644008" y="4152068"/>
            <a:ext cx="0" cy="645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726372" y="4152068"/>
            <a:ext cx="429804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059832" y="4152068"/>
            <a:ext cx="504056" cy="42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724128" y="2348880"/>
            <a:ext cx="304800" cy="406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процесс 20"/>
          <p:cNvSpPr/>
          <p:nvPr/>
        </p:nvSpPr>
        <p:spPr>
          <a:xfrm>
            <a:off x="6072198" y="785794"/>
            <a:ext cx="2517430" cy="13573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Другие общегосударственные вопросы</a:t>
            </a:r>
            <a:endParaRPr lang="ru-RU" sz="1600" dirty="0">
              <a:solidFill>
                <a:srgbClr val="873624">
                  <a:lumMod val="75000"/>
                </a:srgbClr>
              </a:solidFill>
              <a:latin typeface="Arial"/>
            </a:endParaRPr>
          </a:p>
          <a:p>
            <a:pPr lvl="0" algn="ctr"/>
            <a:r>
              <a:rPr lang="ru-RU" sz="1600" dirty="0" smtClean="0">
                <a:solidFill>
                  <a:srgbClr val="873624">
                    <a:lumMod val="75000"/>
                  </a:srgbClr>
                </a:solidFill>
                <a:latin typeface="Arial"/>
              </a:rPr>
              <a:t>53,0 </a:t>
            </a:r>
            <a:r>
              <a:rPr lang="ru-RU" sz="1600" dirty="0">
                <a:solidFill>
                  <a:srgbClr val="873624">
                    <a:lumMod val="75000"/>
                  </a:srgbClr>
                </a:solidFill>
                <a:latin typeface="Arial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8655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4070" y="-99392"/>
            <a:ext cx="9326631" cy="6994973"/>
          </a:xfrm>
        </p:spPr>
      </p:pic>
    </p:spTree>
    <p:extLst>
      <p:ext uri="{BB962C8B-B14F-4D97-AF65-F5344CB8AC3E}">
        <p14:creationId xmlns:p14="http://schemas.microsoft.com/office/powerpoint/2010/main" xmlns="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4346" y="0"/>
            <a:ext cx="10072024" cy="7382013"/>
          </a:xfrm>
          <a:prstGeom prst="rect">
            <a:avLst/>
          </a:prstGeom>
          <a:ln>
            <a:solidFill>
              <a:schemeClr val="bg2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51216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Constantia"/>
                <a:ea typeface="Constantia"/>
                <a:cs typeface="Times New Roman"/>
              </a:rPr>
              <a:t>Основа формирования бюджета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2000" b="1" dirty="0">
                <a:latin typeface="Constantia"/>
                <a:ea typeface="Constantia"/>
                <a:cs typeface="Times New Roman"/>
              </a:rPr>
              <a:t>сельского поселения 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/>
            </a:r>
            <a:br>
              <a:rPr lang="ru-RU" sz="2000" b="1" dirty="0" smtClean="0">
                <a:latin typeface="Constantia"/>
                <a:ea typeface="Constantia"/>
                <a:cs typeface="Times New Roman"/>
              </a:rPr>
            </a:br>
            <a:r>
              <a:rPr lang="ru-RU" sz="1400" b="1" dirty="0" smtClean="0">
                <a:latin typeface="Constantia"/>
                <a:ea typeface="Constantia"/>
                <a:cs typeface="Times New Roman"/>
              </a:rPr>
              <a:t>на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2018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год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плановый период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2019 </a:t>
            </a:r>
            <a:r>
              <a:rPr lang="ru-RU" sz="1600" b="1" dirty="0">
                <a:latin typeface="Constantia"/>
                <a:ea typeface="Constantia"/>
                <a:cs typeface="Times New Roman"/>
              </a:rPr>
              <a:t>и </a:t>
            </a:r>
            <a:r>
              <a:rPr lang="ru-RU" sz="1600" b="1" dirty="0" smtClean="0">
                <a:latin typeface="Constantia"/>
                <a:ea typeface="Constantia"/>
                <a:cs typeface="Times New Roman"/>
              </a:rPr>
              <a:t>2020 годов</a:t>
            </a:r>
            <a:r>
              <a:rPr lang="ru-RU" sz="2000" b="1" dirty="0" smtClean="0">
                <a:latin typeface="Constantia"/>
                <a:ea typeface="Constantia"/>
                <a:cs typeface="Times New Roman"/>
              </a:rPr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Прогноз социально-экономического развития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Северного сельского </a:t>
            </a:r>
            <a:r>
              <a:rPr lang="ru-RU" sz="1800" b="1" dirty="0">
                <a:solidFill>
                  <a:srgbClr val="000000"/>
                </a:solidFill>
                <a:latin typeface="Constantia"/>
                <a:ea typeface="Constantia"/>
              </a:rPr>
              <a:t>поселения на </a:t>
            </a:r>
            <a:r>
              <a:rPr lang="ru-RU" sz="1800" b="1" dirty="0" smtClean="0">
                <a:solidFill>
                  <a:srgbClr val="000000"/>
                </a:solidFill>
                <a:latin typeface="Constantia"/>
                <a:ea typeface="Constantia"/>
              </a:rPr>
              <a:t>2018-20120годы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Постановление  Администрации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сельского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поселения </a:t>
            </a:r>
            <a:r>
              <a:rPr lang="ru-RU" sz="1800" b="1" dirty="0" err="1" smtClean="0">
                <a:latin typeface="Constantia"/>
                <a:ea typeface="Constantia"/>
                <a:cs typeface="Times New Roman"/>
              </a:rPr>
              <a:t>Зимовниковского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района от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27.10.2017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№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40)</a:t>
            </a:r>
          </a:p>
          <a:p>
            <a:pPr>
              <a:spcAft>
                <a:spcPts val="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на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2018-2020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годы (Постановление Администрации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 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поселения от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12.10.2017 №65/1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latin typeface="Constantia"/>
                <a:ea typeface="Constantia"/>
                <a:cs typeface="Times New Roman"/>
              </a:rPr>
              <a:t>Муниципальные программы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Северного </a:t>
            </a:r>
            <a:r>
              <a:rPr lang="ru-RU" sz="1800" b="1" dirty="0">
                <a:latin typeface="Constantia"/>
                <a:ea typeface="Constantia"/>
                <a:cs typeface="Times New Roman"/>
              </a:rPr>
              <a:t>сельского </a:t>
            </a:r>
            <a:r>
              <a:rPr lang="ru-RU" sz="1800" b="1" dirty="0" smtClean="0"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200" dirty="0"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1800" b="1" dirty="0">
                <a:effectLst/>
              </a:rPr>
              <a:t>Бюджет на </a:t>
            </a:r>
            <a:r>
              <a:rPr lang="ru-RU" sz="1800" b="1" dirty="0" smtClean="0">
                <a:effectLst/>
              </a:rPr>
              <a:t>2018 </a:t>
            </a:r>
            <a:r>
              <a:rPr lang="ru-RU" sz="1800" b="1" dirty="0">
                <a:effectLst/>
              </a:rPr>
              <a:t>год и на плановый период </a:t>
            </a:r>
            <a:r>
              <a:rPr lang="ru-RU" sz="1800" b="1" dirty="0" smtClean="0">
                <a:effectLst/>
              </a:rPr>
              <a:t>2019 </a:t>
            </a:r>
            <a:r>
              <a:rPr lang="ru-RU" sz="1800" b="1" dirty="0">
                <a:effectLst/>
              </a:rPr>
              <a:t>и </a:t>
            </a:r>
            <a:r>
              <a:rPr lang="ru-RU" sz="1800" b="1" dirty="0" smtClean="0">
                <a:effectLst/>
              </a:rPr>
              <a:t>2020 годов </a:t>
            </a:r>
            <a:r>
              <a:rPr lang="ru-RU" sz="1800" b="1" dirty="0">
                <a:effectLst/>
              </a:rPr>
              <a:t>направлен на решение следующих ключевых задач: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628489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параметры решения «О бюджете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Северного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000" cap="none" dirty="0" err="1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Зимовниковского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района на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cap="none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cap="none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7706285"/>
              </p:ext>
            </p:extLst>
          </p:nvPr>
        </p:nvGraphicFramePr>
        <p:xfrm>
          <a:off x="251520" y="1052736"/>
          <a:ext cx="8712968" cy="56324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2610"/>
                <a:gridCol w="1262920"/>
                <a:gridCol w="982903"/>
                <a:gridCol w="1008112"/>
                <a:gridCol w="816879"/>
                <a:gridCol w="1135324"/>
                <a:gridCol w="935791"/>
                <a:gridCol w="928429"/>
              </a:tblGrid>
              <a:tr h="5760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</a:rPr>
                        <a:t>Показатель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(первоначально утвержденный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1149304">
                <a:tc v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собрания депутатов Северного сельского поселения от 29.12.2016 №18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2019,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49" marR="7449" marT="7449" marB="0" anchor="ctr"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6326,5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34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3119,4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4759,8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3207,1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Расходы, всего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5454,1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7840,3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6326,5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75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Дефицит(-), профицит (+),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6243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Источники финансирования дефицита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073" y="260648"/>
            <a:ext cx="8686800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</a:t>
            </a:r>
            <a:r>
              <a:rPr lang="ru-RU" sz="1800" b="1" dirty="0" smtClean="0">
                <a:effectLst/>
              </a:rPr>
              <a:t>Северного  </a:t>
            </a:r>
            <a:r>
              <a:rPr lang="ru-RU" sz="1800" b="1" dirty="0">
                <a:effectLst/>
              </a:rPr>
              <a:t>сельского поселения на </a:t>
            </a:r>
            <a:r>
              <a:rPr lang="ru-RU" sz="1800" b="1" dirty="0" smtClean="0">
                <a:effectLst/>
              </a:rPr>
              <a:t>2018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257722734"/>
              </p:ext>
            </p:extLst>
          </p:nvPr>
        </p:nvGraphicFramePr>
        <p:xfrm>
          <a:off x="304800" y="1268413"/>
          <a:ext cx="4191000" cy="55116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7924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7840,3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 401,5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6644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793,9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cs typeface="Times New Roman"/>
                        </a:rPr>
                        <a:t>1821,7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836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Дотации из областного бюджета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cs typeface="Times New Roman"/>
                        </a:rPr>
                        <a:t>3989,9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Субвенции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76,0</a:t>
                      </a:r>
                      <a:endParaRPr lang="ru-RU" sz="18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Иные трансферты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cs typeface="Times New Roman"/>
                        </a:rPr>
                        <a:t>694,0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292018099"/>
              </p:ext>
            </p:extLst>
          </p:nvPr>
        </p:nvGraphicFramePr>
        <p:xfrm>
          <a:off x="4648200" y="1268413"/>
          <a:ext cx="4343400" cy="5521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</a:tblGrid>
              <a:tr h="7204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  <a:endParaRPr lang="ru-RU" sz="14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7840,3</a:t>
                      </a:r>
                      <a:endParaRPr lang="ru-RU" b="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25,0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8,5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Физическая культура и спорт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30,0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Культура и кинематография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2143,4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1344,6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75,8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Иные расходы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4213,0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доходов бюджета поселения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5910146"/>
              </p:ext>
            </p:extLst>
          </p:nvPr>
        </p:nvGraphicFramePr>
        <p:xfrm>
          <a:off x="304800" y="1340768"/>
          <a:ext cx="8686800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8488664"/>
              </p:ext>
            </p:extLst>
          </p:nvPr>
        </p:nvGraphicFramePr>
        <p:xfrm>
          <a:off x="304800" y="260648"/>
          <a:ext cx="86868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0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510</TotalTime>
  <Words>513</Words>
  <Application>Microsoft Office PowerPoint</Application>
  <PresentationFormat>Экран (4:3)</PresentationFormat>
  <Paragraphs>172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Основа формирования бюджета  Северного сельского поселения  на 2018 год и плановый период 2019 и 2020 годов:</vt:lpstr>
      <vt:lpstr>Бюджет на 2018 год и на плановый период 2019 и 2020 годов направлен на решение следующих ключевых задач:</vt:lpstr>
      <vt:lpstr>Основные параметры решения «О бюджете Северного  сельского поселения Зимовниковского  района на 2018 год и на плановый период 2019 и 2020 годов»</vt:lpstr>
      <vt:lpstr>Основные параметры бюджета Северного  сельского поселения на 2018 год</vt:lpstr>
      <vt:lpstr>Динамика доходов бюджета поселения </vt:lpstr>
      <vt:lpstr>Слайд 9</vt:lpstr>
      <vt:lpstr>Основные показатели прогноза социально-экономического развития Северного сельского поселения на 2018-2020 годы </vt:lpstr>
      <vt:lpstr>Слайд 11</vt:lpstr>
      <vt:lpstr>Расходы бюджета  Северного сельского поселения, формируемые в рамках муниципальных программ Северного сельского поселения, и непрограммные расходы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user</cp:lastModifiedBy>
  <cp:revision>51</cp:revision>
  <dcterms:created xsi:type="dcterms:W3CDTF">2017-02-28T06:13:23Z</dcterms:created>
  <dcterms:modified xsi:type="dcterms:W3CDTF">2018-02-16T12:09:05Z</dcterms:modified>
</cp:coreProperties>
</file>