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05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7543859649122858E-2"/>
          <c:y val="0"/>
          <c:w val="0.71483987198968613"/>
          <c:h val="0.87500344667753438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областной бюджет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2016(факт)</c:v>
                </c:pt>
                <c:pt idx="1">
                  <c:v>2017(факт)</c:v>
                </c:pt>
                <c:pt idx="2">
                  <c:v>2018(план)</c:v>
                </c:pt>
                <c:pt idx="3">
                  <c:v>2019(план)</c:v>
                </c:pt>
                <c:pt idx="4">
                  <c:v>2020(план)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5440.2</c:v>
                </c:pt>
                <c:pt idx="1">
                  <c:v>3575.5</c:v>
                </c:pt>
                <c:pt idx="2">
                  <c:v>4759.8</c:v>
                </c:pt>
                <c:pt idx="3">
                  <c:v>3258.4</c:v>
                </c:pt>
                <c:pt idx="4" formatCode="0.0">
                  <c:v>3207.1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местный бюджет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2016(факт)</c:v>
                </c:pt>
                <c:pt idx="1">
                  <c:v>2017(факт)</c:v>
                </c:pt>
                <c:pt idx="2">
                  <c:v>2018(план)</c:v>
                </c:pt>
                <c:pt idx="3">
                  <c:v>2019(план)</c:v>
                </c:pt>
                <c:pt idx="4">
                  <c:v>2020(план)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4138.3</c:v>
                </c:pt>
                <c:pt idx="1">
                  <c:v>3340.7</c:v>
                </c:pt>
                <c:pt idx="2">
                  <c:v>3080.5</c:v>
                </c:pt>
                <c:pt idx="3">
                  <c:v>3103.2</c:v>
                </c:pt>
                <c:pt idx="4" formatCode="0.0">
                  <c:v>3119.4</c:v>
                </c:pt>
              </c:numCache>
            </c:numRef>
          </c:val>
        </c:ser>
        <c:overlap val="100"/>
        <c:axId val="74817920"/>
        <c:axId val="74819456"/>
      </c:barChart>
      <c:catAx>
        <c:axId val="748179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74819456"/>
        <c:crossesAt val="0"/>
        <c:auto val="1"/>
        <c:lblAlgn val="ctr"/>
        <c:lblOffset val="100"/>
      </c:catAx>
      <c:valAx>
        <c:axId val="74819456"/>
        <c:scaling>
          <c:orientation val="minMax"/>
          <c:max val="1"/>
          <c:min val="0"/>
        </c:scaling>
        <c:delete val="1"/>
        <c:axPos val="l"/>
        <c:majorGridlines/>
        <c:numFmt formatCode="General" sourceLinked="0"/>
        <c:tickLblPos val="nextTo"/>
        <c:crossAx val="74817920"/>
        <c:crosses val="autoZero"/>
        <c:crossBetween val="between"/>
        <c:majorUnit val="0.1"/>
        <c:minorUnit val="2.0000000000000025E-2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собственных доходов бюджета </a:t>
            </a:r>
            <a:r>
              <a:rPr lang="ru-RU" dirty="0" smtClean="0"/>
              <a:t>Северного</a:t>
            </a:r>
            <a:r>
              <a:rPr lang="ru-RU" baseline="0" dirty="0" smtClean="0"/>
              <a:t> </a:t>
            </a:r>
            <a:r>
              <a:rPr lang="ru-RU" dirty="0" smtClean="0"/>
              <a:t> </a:t>
            </a:r>
            <a:r>
              <a:rPr lang="ru-RU" dirty="0"/>
              <a:t>сельского поселения в </a:t>
            </a:r>
            <a:r>
              <a:rPr lang="ru-RU" dirty="0" smtClean="0"/>
              <a:t>2018 </a:t>
            </a:r>
            <a:r>
              <a:rPr lang="ru-RU" dirty="0"/>
              <a:t>г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 бюджета Ковалевского сельского поселения в 2017 г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Лист1!$A$2:$A$10</c:f>
              <c:strCache>
                <c:ptCount val="6"/>
                <c:pt idx="0">
                  <c:v>Налоги на имущество-1772.7 тыс.руб.</c:v>
                </c:pt>
                <c:pt idx="1">
                  <c:v>Налог на доходы физических лиц-401.5 тыс.руб</c:v>
                </c:pt>
                <c:pt idx="2">
                  <c:v>Налоги на совокупный доход-793.9 тыс.руб</c:v>
                </c:pt>
                <c:pt idx="3">
                  <c:v>Государственная пошлина-9.6 тыс.руб</c:v>
                </c:pt>
                <c:pt idx="4">
                  <c:v>Не налоговые доходы-56,3 тыс.руб</c:v>
                </c:pt>
                <c:pt idx="5">
                  <c:v>ВСЕГО-3080.5 тыс.руб.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 formatCode="0.00%">
                  <c:v>0.56000000000000005</c:v>
                </c:pt>
                <c:pt idx="1">
                  <c:v>0.13</c:v>
                </c:pt>
                <c:pt idx="2" formatCode="0%">
                  <c:v>0.25800000000000001</c:v>
                </c:pt>
                <c:pt idx="3" formatCode="0.00%">
                  <c:v>3.0000000000000009E-3</c:v>
                </c:pt>
                <c:pt idx="4" formatCode="0.00%">
                  <c:v>1.7999999999999999E-2</c:v>
                </c:pt>
                <c:pt idx="6" formatCode="General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350877192982471"/>
          <c:y val="0.20756868926429356"/>
          <c:w val="0.33771929824561447"/>
          <c:h val="0.7475564310968584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собственных </a:t>
            </a:r>
            <a:r>
              <a:rPr lang="ru-RU" dirty="0" smtClean="0"/>
              <a:t>расходов </a:t>
            </a:r>
            <a:r>
              <a:rPr lang="ru-RU" dirty="0"/>
              <a:t>бюджета </a:t>
            </a:r>
            <a:r>
              <a:rPr lang="ru-RU" dirty="0" smtClean="0"/>
              <a:t>Северного</a:t>
            </a:r>
            <a:r>
              <a:rPr lang="ru-RU" baseline="0" dirty="0" smtClean="0"/>
              <a:t> </a:t>
            </a:r>
            <a:r>
              <a:rPr lang="ru-RU" dirty="0" smtClean="0"/>
              <a:t> </a:t>
            </a:r>
            <a:r>
              <a:rPr lang="ru-RU" dirty="0"/>
              <a:t>сельского поселения в </a:t>
            </a:r>
            <a:r>
              <a:rPr lang="ru-RU" dirty="0" smtClean="0"/>
              <a:t>2018 </a:t>
            </a:r>
            <a:r>
              <a:rPr lang="ru-RU" dirty="0"/>
              <a:t>г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 бюджета Северного сельского поселения в 2018 г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вопросы-3852.2тыс.руб.</c:v>
                </c:pt>
                <c:pt idx="1">
                  <c:v>Национальная безопасность и правоохранительная деятельность-8.5 тыс. рублей</c:v>
                </c:pt>
                <c:pt idx="2">
                  <c:v>Национальная экономика-25 тыс.руб</c:v>
                </c:pt>
                <c:pt idx="3">
                  <c:v>Жилищно-коммунальное хозяйство-950.0 тыс.руб</c:v>
                </c:pt>
                <c:pt idx="4">
                  <c:v>Образование-20.0 тыс.руб</c:v>
                </c:pt>
                <c:pt idx="5">
                  <c:v>Культура, кинематография-1949.9 тыс.руб</c:v>
                </c:pt>
                <c:pt idx="6">
                  <c:v>Физическая культура и спорт-30.0 тыс.руб</c:v>
                </c:pt>
                <c:pt idx="7">
                  <c:v>Национальная оборона -69.3 тыс.рублей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 formatCode="0.00%">
                  <c:v>0.55800000000000005</c:v>
                </c:pt>
                <c:pt idx="1">
                  <c:v>1.0000000000000005E-3</c:v>
                </c:pt>
                <c:pt idx="2" formatCode="0.00%">
                  <c:v>3.0000000000000009E-3</c:v>
                </c:pt>
                <c:pt idx="3" formatCode="0.00%">
                  <c:v>0.13800000000000001</c:v>
                </c:pt>
                <c:pt idx="4" formatCode="0.00%">
                  <c:v>3.0000000000000009E-3</c:v>
                </c:pt>
                <c:pt idx="5" formatCode="0.00%">
                  <c:v>0.28200000000000008</c:v>
                </c:pt>
                <c:pt idx="6" formatCode="0.00%">
                  <c:v>4.0000000000000018E-3</c:v>
                </c:pt>
                <c:pt idx="7" formatCode="0.00%">
                  <c:v>1.0000000000000004E-2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619883040935788"/>
          <c:y val="0.14671637608305693"/>
          <c:w val="0.33771929824561447"/>
          <c:h val="0.79779665555262902"/>
        </c:manualLayout>
      </c:layout>
      <c:txPr>
        <a:bodyPr/>
        <a:lstStyle/>
        <a:p>
          <a:pPr>
            <a:defRPr sz="1200" kern="3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Северного сельского поселения, формируемые в рамках муниципальных программ </c:v>
                </c:pt>
              </c:strCache>
            </c:strRef>
          </c:tx>
          <c:dLbls>
            <c:dLbl>
              <c:idx val="3"/>
              <c:layout>
                <c:manualLayout>
                  <c:x val="-1.4619883040935687E-3"/>
                  <c:y val="5.6120665617607896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  <c:pt idx="5">
                  <c:v>2020 год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8083.1</c:v>
                </c:pt>
                <c:pt idx="1">
                  <c:v>7987.6</c:v>
                </c:pt>
                <c:pt idx="2">
                  <c:v>7344.3</c:v>
                </c:pt>
                <c:pt idx="3">
                  <c:v>7734.3</c:v>
                </c:pt>
                <c:pt idx="4">
                  <c:v>6254.8</c:v>
                </c:pt>
                <c:pt idx="5">
                  <c:v>6316.9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непрограмные расходы бюджета Северного сельского поселения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  <c:pt idx="5">
                  <c:v>2020 год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91.1</c:v>
                </c:pt>
                <c:pt idx="1">
                  <c:v>189.9</c:v>
                </c:pt>
                <c:pt idx="2" formatCode="0.0">
                  <c:v>99.5</c:v>
                </c:pt>
                <c:pt idx="3">
                  <c:v>106</c:v>
                </c:pt>
                <c:pt idx="4">
                  <c:v>106.8</c:v>
                </c:pt>
                <c:pt idx="5">
                  <c:v>109.6</c:v>
                </c:pt>
              </c:numCache>
            </c:numRef>
          </c:val>
        </c:ser>
        <c:shape val="box"/>
        <c:axId val="105194624"/>
        <c:axId val="105196160"/>
        <c:axId val="0"/>
      </c:bar3DChart>
      <c:catAx>
        <c:axId val="105194624"/>
        <c:scaling>
          <c:orientation val="minMax"/>
        </c:scaling>
        <c:axPos val="b"/>
        <c:tickLblPos val="nextTo"/>
        <c:crossAx val="105196160"/>
        <c:crosses val="autoZero"/>
        <c:auto val="1"/>
        <c:lblAlgn val="ctr"/>
        <c:lblOffset val="100"/>
      </c:catAx>
      <c:valAx>
        <c:axId val="105196160"/>
        <c:scaling>
          <c:orientation val="minMax"/>
        </c:scaling>
        <c:axPos val="l"/>
        <c:majorGridlines/>
        <c:numFmt formatCode="General" sourceLinked="1"/>
        <c:tickLblPos val="nextTo"/>
        <c:crossAx val="10519462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CBE5A1-CB6F-4C49-891E-BE28AA70E1AE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FBCB80-1B2B-4948-ABBB-D350E7F0C8D5}">
      <dgm:prSet phldrT="[Текст]"/>
      <dgm:spPr/>
      <dgm:t>
        <a:bodyPr/>
        <a:lstStyle/>
        <a:p>
          <a:r>
            <a:rPr lang="ru-RU" dirty="0" smtClean="0"/>
            <a:t> обеспечение сбалансированности бюджета поселения;</a:t>
          </a:r>
          <a:endParaRPr lang="ru-RU" dirty="0"/>
        </a:p>
      </dgm:t>
    </dgm:pt>
    <dgm:pt modelId="{7EC61820-A075-46E5-869F-31259FD2004A}" type="parTrans" cxnId="{89338520-30BD-4BC0-B8EC-03C54054DF87}">
      <dgm:prSet/>
      <dgm:spPr/>
      <dgm:t>
        <a:bodyPr/>
        <a:lstStyle/>
        <a:p>
          <a:endParaRPr lang="ru-RU"/>
        </a:p>
      </dgm:t>
    </dgm:pt>
    <dgm:pt modelId="{5D633CE2-39E1-442B-85CF-D822FB82E22D}" type="sibTrans" cxnId="{89338520-30BD-4BC0-B8EC-03C54054DF87}">
      <dgm:prSet/>
      <dgm:spPr/>
      <dgm:t>
        <a:bodyPr/>
        <a:lstStyle/>
        <a:p>
          <a:endParaRPr lang="ru-RU"/>
        </a:p>
      </dgm:t>
    </dgm:pt>
    <dgm:pt modelId="{419E264B-0B32-44B3-AA0E-77B86A44E89D}">
      <dgm:prSet phldrT="[Текст]"/>
      <dgm:spPr/>
      <dgm:t>
        <a:bodyPr/>
        <a:lstStyle/>
        <a:p>
          <a:r>
            <a:rPr lang="ru-RU" dirty="0" smtClean="0"/>
            <a:t>повышение объективности и качества бюджетного планирования;</a:t>
          </a:r>
          <a:endParaRPr lang="ru-RU" dirty="0"/>
        </a:p>
      </dgm:t>
    </dgm:pt>
    <dgm:pt modelId="{1F3CBED5-274E-4BF9-A153-253E343F35A5}" type="parTrans" cxnId="{0524FB53-6FAE-4E76-9846-2580A1FDDD9E}">
      <dgm:prSet/>
      <dgm:spPr/>
      <dgm:t>
        <a:bodyPr/>
        <a:lstStyle/>
        <a:p>
          <a:endParaRPr lang="ru-RU"/>
        </a:p>
      </dgm:t>
    </dgm:pt>
    <dgm:pt modelId="{11B371D3-0205-407B-B0F5-B14D94F890AE}" type="sibTrans" cxnId="{0524FB53-6FAE-4E76-9846-2580A1FDDD9E}">
      <dgm:prSet/>
      <dgm:spPr/>
      <dgm:t>
        <a:bodyPr/>
        <a:lstStyle/>
        <a:p>
          <a:endParaRPr lang="ru-RU"/>
        </a:p>
      </dgm:t>
    </dgm:pt>
    <dgm:pt modelId="{4C757ECF-3F38-4455-A71C-6E49F27E722B}">
      <dgm:prSet phldrT="[Текст]"/>
      <dgm:spPr/>
      <dgm:t>
        <a:bodyPr/>
        <a:lstStyle/>
        <a:p>
          <a:r>
            <a:rPr lang="ru-RU" dirty="0" smtClean="0"/>
            <a:t>соответствие финансовых возможностей Северного сельского поселения ключевым направлениям развития;</a:t>
          </a:r>
          <a:endParaRPr lang="ru-RU" dirty="0"/>
        </a:p>
      </dgm:t>
    </dgm:pt>
    <dgm:pt modelId="{C6EEC1BD-37BE-467F-8468-313C4F7BAFC7}" type="parTrans" cxnId="{C51B05DA-E763-4B7C-8B71-2E876078BFA4}">
      <dgm:prSet/>
      <dgm:spPr/>
      <dgm:t>
        <a:bodyPr/>
        <a:lstStyle/>
        <a:p>
          <a:endParaRPr lang="ru-RU"/>
        </a:p>
      </dgm:t>
    </dgm:pt>
    <dgm:pt modelId="{341744CE-14D7-4480-BC61-9CAF54672922}" type="sibTrans" cxnId="{C51B05DA-E763-4B7C-8B71-2E876078BFA4}">
      <dgm:prSet/>
      <dgm:spPr/>
      <dgm:t>
        <a:bodyPr/>
        <a:lstStyle/>
        <a:p>
          <a:endParaRPr lang="ru-RU"/>
        </a:p>
      </dgm:t>
    </dgm:pt>
    <dgm:pt modelId="{67B687C2-92A9-4881-B832-A1B541E4CF78}">
      <dgm:prSet/>
      <dgm:spPr/>
      <dgm:t>
        <a:bodyPr/>
        <a:lstStyle/>
        <a:p>
          <a:r>
            <a:rPr lang="ru-RU" dirty="0" smtClean="0"/>
            <a:t>повышение роли бюджетной политики для поддержки экономического роста;</a:t>
          </a:r>
          <a:endParaRPr lang="ru-RU" dirty="0"/>
        </a:p>
      </dgm:t>
    </dgm:pt>
    <dgm:pt modelId="{92795AB8-2426-4B38-A270-465488126317}" type="parTrans" cxnId="{4309A3C0-3B19-4063-90CD-0B8FF89E7B30}">
      <dgm:prSet/>
      <dgm:spPr/>
      <dgm:t>
        <a:bodyPr/>
        <a:lstStyle/>
        <a:p>
          <a:endParaRPr lang="ru-RU"/>
        </a:p>
      </dgm:t>
    </dgm:pt>
    <dgm:pt modelId="{CE3F0F80-3B02-4646-86EC-3715377C6D1A}" type="sibTrans" cxnId="{4309A3C0-3B19-4063-90CD-0B8FF89E7B30}">
      <dgm:prSet/>
      <dgm:spPr/>
      <dgm:t>
        <a:bodyPr/>
        <a:lstStyle/>
        <a:p>
          <a:endParaRPr lang="ru-RU"/>
        </a:p>
      </dgm:t>
    </dgm:pt>
    <dgm:pt modelId="{002BE054-FAC2-4E2A-9B72-7E53DD06C2EC}">
      <dgm:prSet/>
      <dgm:spPr/>
      <dgm:t>
        <a:bodyPr/>
        <a:lstStyle/>
        <a:p>
          <a:r>
            <a:rPr lang="ru-RU" dirty="0" smtClean="0"/>
            <a:t>повышение прозрачности и открытости бюджетного процесса.</a:t>
          </a:r>
          <a:endParaRPr lang="ru-RU" dirty="0"/>
        </a:p>
      </dgm:t>
    </dgm:pt>
    <dgm:pt modelId="{2B6B9B65-642B-4651-9B11-C2E2893B77A1}" type="parTrans" cxnId="{CE27EE28-D079-485D-AFC7-26DE91787867}">
      <dgm:prSet/>
      <dgm:spPr/>
      <dgm:t>
        <a:bodyPr/>
        <a:lstStyle/>
        <a:p>
          <a:endParaRPr lang="ru-RU"/>
        </a:p>
      </dgm:t>
    </dgm:pt>
    <dgm:pt modelId="{1D7B86D7-DCB4-4775-8700-D62AF9618FCE}" type="sibTrans" cxnId="{CE27EE28-D079-485D-AFC7-26DE91787867}">
      <dgm:prSet/>
      <dgm:spPr/>
      <dgm:t>
        <a:bodyPr/>
        <a:lstStyle/>
        <a:p>
          <a:endParaRPr lang="ru-RU"/>
        </a:p>
      </dgm:t>
    </dgm:pt>
    <dgm:pt modelId="{492F22BC-04E6-421C-9A51-FBDB18199D8F}" type="pres">
      <dgm:prSet presAssocID="{3FCBE5A1-CB6F-4C49-891E-BE28AA70E1A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1C5DD4-BC22-4FED-B70C-CC69416646BF}" type="pres">
      <dgm:prSet presAssocID="{25FBCB80-1B2B-4948-ABBB-D350E7F0C8D5}" presName="parentLin" presStyleCnt="0"/>
      <dgm:spPr/>
    </dgm:pt>
    <dgm:pt modelId="{E4032B56-76FA-41B0-9C20-495D0BF5CAB1}" type="pres">
      <dgm:prSet presAssocID="{25FBCB80-1B2B-4948-ABBB-D350E7F0C8D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A3419C3-4A48-4E8B-B46E-1686091677B4}" type="pres">
      <dgm:prSet presAssocID="{25FBCB80-1B2B-4948-ABBB-D350E7F0C8D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036F3-CF0F-4135-B16C-94786AA61287}" type="pres">
      <dgm:prSet presAssocID="{25FBCB80-1B2B-4948-ABBB-D350E7F0C8D5}" presName="negativeSpace" presStyleCnt="0"/>
      <dgm:spPr/>
    </dgm:pt>
    <dgm:pt modelId="{6C230089-8977-40E0-9B37-D4E3EE096CAF}" type="pres">
      <dgm:prSet presAssocID="{25FBCB80-1B2B-4948-ABBB-D350E7F0C8D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0FE201-59A4-4A87-895A-CB3528A92B3C}" type="pres">
      <dgm:prSet presAssocID="{5D633CE2-39E1-442B-85CF-D822FB82E22D}" presName="spaceBetweenRectangles" presStyleCnt="0"/>
      <dgm:spPr/>
    </dgm:pt>
    <dgm:pt modelId="{B5CD8472-581F-408B-8F46-340DA9AE2C11}" type="pres">
      <dgm:prSet presAssocID="{67B687C2-92A9-4881-B832-A1B541E4CF78}" presName="parentLin" presStyleCnt="0"/>
      <dgm:spPr/>
    </dgm:pt>
    <dgm:pt modelId="{A6794DBA-41DD-4510-B1EB-69E579E5AC79}" type="pres">
      <dgm:prSet presAssocID="{67B687C2-92A9-4881-B832-A1B541E4CF7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E986C5F-46E3-4F9D-94D1-37848C44EF22}" type="pres">
      <dgm:prSet presAssocID="{67B687C2-92A9-4881-B832-A1B541E4CF7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E70B0-F62C-4280-9EAA-5CBE6922E9E2}" type="pres">
      <dgm:prSet presAssocID="{67B687C2-92A9-4881-B832-A1B541E4CF78}" presName="negativeSpace" presStyleCnt="0"/>
      <dgm:spPr/>
    </dgm:pt>
    <dgm:pt modelId="{2516F808-8057-4FE7-8DDC-68DC8626B50D}" type="pres">
      <dgm:prSet presAssocID="{67B687C2-92A9-4881-B832-A1B541E4CF78}" presName="childText" presStyleLbl="conFgAcc1" presStyleIdx="1" presStyleCnt="3">
        <dgm:presLayoutVars>
          <dgm:bulletEnabled val="1"/>
        </dgm:presLayoutVars>
      </dgm:prSet>
      <dgm:spPr/>
    </dgm:pt>
    <dgm:pt modelId="{34851467-E748-4DC3-9F9C-B7D031EC7E4C}" type="pres">
      <dgm:prSet presAssocID="{CE3F0F80-3B02-4646-86EC-3715377C6D1A}" presName="spaceBetweenRectangles" presStyleCnt="0"/>
      <dgm:spPr/>
    </dgm:pt>
    <dgm:pt modelId="{167DDEB9-493C-4901-AFC1-D50198DFC30F}" type="pres">
      <dgm:prSet presAssocID="{002BE054-FAC2-4E2A-9B72-7E53DD06C2EC}" presName="parentLin" presStyleCnt="0"/>
      <dgm:spPr/>
    </dgm:pt>
    <dgm:pt modelId="{6D4C30DD-AD66-40CF-8F8C-E801C2CA8F70}" type="pres">
      <dgm:prSet presAssocID="{002BE054-FAC2-4E2A-9B72-7E53DD06C2E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3943586-135C-4559-BDA2-83F5FADDB27B}" type="pres">
      <dgm:prSet presAssocID="{002BE054-FAC2-4E2A-9B72-7E53DD06C2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33C2CA-D5A0-45C4-9B37-14C5BE08A529}" type="pres">
      <dgm:prSet presAssocID="{002BE054-FAC2-4E2A-9B72-7E53DD06C2EC}" presName="negativeSpace" presStyleCnt="0"/>
      <dgm:spPr/>
    </dgm:pt>
    <dgm:pt modelId="{26D6195F-4647-45E5-AC8E-97BF8500481F}" type="pres">
      <dgm:prSet presAssocID="{002BE054-FAC2-4E2A-9B72-7E53DD06C2E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524FB53-6FAE-4E76-9846-2580A1FDDD9E}" srcId="{25FBCB80-1B2B-4948-ABBB-D350E7F0C8D5}" destId="{419E264B-0B32-44B3-AA0E-77B86A44E89D}" srcOrd="0" destOrd="0" parTransId="{1F3CBED5-274E-4BF9-A153-253E343F35A5}" sibTransId="{11B371D3-0205-407B-B0F5-B14D94F890AE}"/>
    <dgm:cxn modelId="{C5FDD2C8-4DBD-4464-980F-9F7DC4BCA326}" type="presOf" srcId="{25FBCB80-1B2B-4948-ABBB-D350E7F0C8D5}" destId="{AA3419C3-4A48-4E8B-B46E-1686091677B4}" srcOrd="1" destOrd="0" presId="urn:microsoft.com/office/officeart/2005/8/layout/list1"/>
    <dgm:cxn modelId="{D69D4974-FB48-4DF5-B519-2078E5EFB0A5}" type="presOf" srcId="{67B687C2-92A9-4881-B832-A1B541E4CF78}" destId="{A6794DBA-41DD-4510-B1EB-69E579E5AC79}" srcOrd="0" destOrd="0" presId="urn:microsoft.com/office/officeart/2005/8/layout/list1"/>
    <dgm:cxn modelId="{89338520-30BD-4BC0-B8EC-03C54054DF87}" srcId="{3FCBE5A1-CB6F-4C49-891E-BE28AA70E1AE}" destId="{25FBCB80-1B2B-4948-ABBB-D350E7F0C8D5}" srcOrd="0" destOrd="0" parTransId="{7EC61820-A075-46E5-869F-31259FD2004A}" sibTransId="{5D633CE2-39E1-442B-85CF-D822FB82E22D}"/>
    <dgm:cxn modelId="{C51B05DA-E763-4B7C-8B71-2E876078BFA4}" srcId="{25FBCB80-1B2B-4948-ABBB-D350E7F0C8D5}" destId="{4C757ECF-3F38-4455-A71C-6E49F27E722B}" srcOrd="1" destOrd="0" parTransId="{C6EEC1BD-37BE-467F-8468-313C4F7BAFC7}" sibTransId="{341744CE-14D7-4480-BC61-9CAF54672922}"/>
    <dgm:cxn modelId="{89A43526-3F9C-4609-BAAD-2208208B16AB}" type="presOf" srcId="{4C757ECF-3F38-4455-A71C-6E49F27E722B}" destId="{6C230089-8977-40E0-9B37-D4E3EE096CAF}" srcOrd="0" destOrd="1" presId="urn:microsoft.com/office/officeart/2005/8/layout/list1"/>
    <dgm:cxn modelId="{4309A3C0-3B19-4063-90CD-0B8FF89E7B30}" srcId="{3FCBE5A1-CB6F-4C49-891E-BE28AA70E1AE}" destId="{67B687C2-92A9-4881-B832-A1B541E4CF78}" srcOrd="1" destOrd="0" parTransId="{92795AB8-2426-4B38-A270-465488126317}" sibTransId="{CE3F0F80-3B02-4646-86EC-3715377C6D1A}"/>
    <dgm:cxn modelId="{CE27EE28-D079-485D-AFC7-26DE91787867}" srcId="{3FCBE5A1-CB6F-4C49-891E-BE28AA70E1AE}" destId="{002BE054-FAC2-4E2A-9B72-7E53DD06C2EC}" srcOrd="2" destOrd="0" parTransId="{2B6B9B65-642B-4651-9B11-C2E2893B77A1}" sibTransId="{1D7B86D7-DCB4-4775-8700-D62AF9618FCE}"/>
    <dgm:cxn modelId="{CBCFDD6D-072C-4F59-9CFD-4DF753E3BD18}" type="presOf" srcId="{419E264B-0B32-44B3-AA0E-77B86A44E89D}" destId="{6C230089-8977-40E0-9B37-D4E3EE096CAF}" srcOrd="0" destOrd="0" presId="urn:microsoft.com/office/officeart/2005/8/layout/list1"/>
    <dgm:cxn modelId="{852BF935-7CFF-41C4-BD6D-16B4E6A6B3A3}" type="presOf" srcId="{3FCBE5A1-CB6F-4C49-891E-BE28AA70E1AE}" destId="{492F22BC-04E6-421C-9A51-FBDB18199D8F}" srcOrd="0" destOrd="0" presId="urn:microsoft.com/office/officeart/2005/8/layout/list1"/>
    <dgm:cxn modelId="{9B15C838-C936-426D-B025-67D22BA4833B}" type="presOf" srcId="{67B687C2-92A9-4881-B832-A1B541E4CF78}" destId="{AE986C5F-46E3-4F9D-94D1-37848C44EF22}" srcOrd="1" destOrd="0" presId="urn:microsoft.com/office/officeart/2005/8/layout/list1"/>
    <dgm:cxn modelId="{597038B3-56AC-4C6B-9804-BE82350054BD}" type="presOf" srcId="{002BE054-FAC2-4E2A-9B72-7E53DD06C2EC}" destId="{6D4C30DD-AD66-40CF-8F8C-E801C2CA8F70}" srcOrd="0" destOrd="0" presId="urn:microsoft.com/office/officeart/2005/8/layout/list1"/>
    <dgm:cxn modelId="{F93ACA7C-C2FB-4895-A938-AE5E54E1075D}" type="presOf" srcId="{002BE054-FAC2-4E2A-9B72-7E53DD06C2EC}" destId="{C3943586-135C-4559-BDA2-83F5FADDB27B}" srcOrd="1" destOrd="0" presId="urn:microsoft.com/office/officeart/2005/8/layout/list1"/>
    <dgm:cxn modelId="{874A624D-A13C-4D38-B36C-E7B82755E7BF}" type="presOf" srcId="{25FBCB80-1B2B-4948-ABBB-D350E7F0C8D5}" destId="{E4032B56-76FA-41B0-9C20-495D0BF5CAB1}" srcOrd="0" destOrd="0" presId="urn:microsoft.com/office/officeart/2005/8/layout/list1"/>
    <dgm:cxn modelId="{3BB71E25-DFAA-421E-B163-B1EB41736D54}" type="presParOf" srcId="{492F22BC-04E6-421C-9A51-FBDB18199D8F}" destId="{961C5DD4-BC22-4FED-B70C-CC69416646BF}" srcOrd="0" destOrd="0" presId="urn:microsoft.com/office/officeart/2005/8/layout/list1"/>
    <dgm:cxn modelId="{86FF0C66-C9F1-47E0-9696-679FB035561B}" type="presParOf" srcId="{961C5DD4-BC22-4FED-B70C-CC69416646BF}" destId="{E4032B56-76FA-41B0-9C20-495D0BF5CAB1}" srcOrd="0" destOrd="0" presId="urn:microsoft.com/office/officeart/2005/8/layout/list1"/>
    <dgm:cxn modelId="{B46832B8-0545-47B7-8D17-09C2F776F65C}" type="presParOf" srcId="{961C5DD4-BC22-4FED-B70C-CC69416646BF}" destId="{AA3419C3-4A48-4E8B-B46E-1686091677B4}" srcOrd="1" destOrd="0" presId="urn:microsoft.com/office/officeart/2005/8/layout/list1"/>
    <dgm:cxn modelId="{D2DC4407-D512-41EC-9987-0FB12240941B}" type="presParOf" srcId="{492F22BC-04E6-421C-9A51-FBDB18199D8F}" destId="{0CC036F3-CF0F-4135-B16C-94786AA61287}" srcOrd="1" destOrd="0" presId="urn:microsoft.com/office/officeart/2005/8/layout/list1"/>
    <dgm:cxn modelId="{862B7C30-FB28-4972-B3A4-1FD3895268A1}" type="presParOf" srcId="{492F22BC-04E6-421C-9A51-FBDB18199D8F}" destId="{6C230089-8977-40E0-9B37-D4E3EE096CAF}" srcOrd="2" destOrd="0" presId="urn:microsoft.com/office/officeart/2005/8/layout/list1"/>
    <dgm:cxn modelId="{42E5A1ED-CF66-4A3E-80D0-48BC18597500}" type="presParOf" srcId="{492F22BC-04E6-421C-9A51-FBDB18199D8F}" destId="{A80FE201-59A4-4A87-895A-CB3528A92B3C}" srcOrd="3" destOrd="0" presId="urn:microsoft.com/office/officeart/2005/8/layout/list1"/>
    <dgm:cxn modelId="{4A7E7FCD-716B-43DB-8096-06689E4450EA}" type="presParOf" srcId="{492F22BC-04E6-421C-9A51-FBDB18199D8F}" destId="{B5CD8472-581F-408B-8F46-340DA9AE2C11}" srcOrd="4" destOrd="0" presId="urn:microsoft.com/office/officeart/2005/8/layout/list1"/>
    <dgm:cxn modelId="{3B5C8921-51EE-4CD5-B7C8-5F2F21ACDC79}" type="presParOf" srcId="{B5CD8472-581F-408B-8F46-340DA9AE2C11}" destId="{A6794DBA-41DD-4510-B1EB-69E579E5AC79}" srcOrd="0" destOrd="0" presId="urn:microsoft.com/office/officeart/2005/8/layout/list1"/>
    <dgm:cxn modelId="{E0711C74-DBE5-48DC-897F-5BAA3E1A0750}" type="presParOf" srcId="{B5CD8472-581F-408B-8F46-340DA9AE2C11}" destId="{AE986C5F-46E3-4F9D-94D1-37848C44EF22}" srcOrd="1" destOrd="0" presId="urn:microsoft.com/office/officeart/2005/8/layout/list1"/>
    <dgm:cxn modelId="{25860871-17F6-4F38-8E5E-CA0511F9C567}" type="presParOf" srcId="{492F22BC-04E6-421C-9A51-FBDB18199D8F}" destId="{B28E70B0-F62C-4280-9EAA-5CBE6922E9E2}" srcOrd="5" destOrd="0" presId="urn:microsoft.com/office/officeart/2005/8/layout/list1"/>
    <dgm:cxn modelId="{09A4CF35-876E-49B8-92BF-F48B2D9AD994}" type="presParOf" srcId="{492F22BC-04E6-421C-9A51-FBDB18199D8F}" destId="{2516F808-8057-4FE7-8DDC-68DC8626B50D}" srcOrd="6" destOrd="0" presId="urn:microsoft.com/office/officeart/2005/8/layout/list1"/>
    <dgm:cxn modelId="{512B052B-2A99-4F4E-BB10-D51F7BFC5E69}" type="presParOf" srcId="{492F22BC-04E6-421C-9A51-FBDB18199D8F}" destId="{34851467-E748-4DC3-9F9C-B7D031EC7E4C}" srcOrd="7" destOrd="0" presId="urn:microsoft.com/office/officeart/2005/8/layout/list1"/>
    <dgm:cxn modelId="{5ED6E985-4683-404D-803E-00F0A5C66110}" type="presParOf" srcId="{492F22BC-04E6-421C-9A51-FBDB18199D8F}" destId="{167DDEB9-493C-4901-AFC1-D50198DFC30F}" srcOrd="8" destOrd="0" presId="urn:microsoft.com/office/officeart/2005/8/layout/list1"/>
    <dgm:cxn modelId="{FE6EAEAF-98B8-4536-B01F-8CEB82F9AC18}" type="presParOf" srcId="{167DDEB9-493C-4901-AFC1-D50198DFC30F}" destId="{6D4C30DD-AD66-40CF-8F8C-E801C2CA8F70}" srcOrd="0" destOrd="0" presId="urn:microsoft.com/office/officeart/2005/8/layout/list1"/>
    <dgm:cxn modelId="{E803B433-7E7C-4FFD-A8D0-29905D1E0E81}" type="presParOf" srcId="{167DDEB9-493C-4901-AFC1-D50198DFC30F}" destId="{C3943586-135C-4559-BDA2-83F5FADDB27B}" srcOrd="1" destOrd="0" presId="urn:microsoft.com/office/officeart/2005/8/layout/list1"/>
    <dgm:cxn modelId="{0ED8C3FA-9A7C-45E6-8478-0F2C8F9EE9D2}" type="presParOf" srcId="{492F22BC-04E6-421C-9A51-FBDB18199D8F}" destId="{A533C2CA-D5A0-45C4-9B37-14C5BE08A529}" srcOrd="9" destOrd="0" presId="urn:microsoft.com/office/officeart/2005/8/layout/list1"/>
    <dgm:cxn modelId="{2C7B8D59-BC74-452A-B3EE-3FFACACD6CFC}" type="presParOf" srcId="{492F22BC-04E6-421C-9A51-FBDB18199D8F}" destId="{26D6195F-4647-45E5-AC8E-97BF8500481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30089-8977-40E0-9B37-D4E3EE096CAF}">
      <dsp:nvSpPr>
        <dsp:cNvPr id="0" name=""/>
        <dsp:cNvSpPr/>
      </dsp:nvSpPr>
      <dsp:spPr>
        <a:xfrm>
          <a:off x="0" y="621870"/>
          <a:ext cx="8588375" cy="2401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6553" tIns="520700" rIns="666553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повышение объективности и качества бюджетного планирования;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соответствие финансовых возможностей Ковалевского сельского поселения ключевым направлениям развития;</a:t>
          </a:r>
          <a:endParaRPr lang="ru-RU" sz="2500" kern="1200" dirty="0"/>
        </a:p>
      </dsp:txBody>
      <dsp:txXfrm>
        <a:off x="0" y="621870"/>
        <a:ext cx="8588375" cy="2401875"/>
      </dsp:txXfrm>
    </dsp:sp>
    <dsp:sp modelId="{AA3419C3-4A48-4E8B-B46E-1686091677B4}">
      <dsp:nvSpPr>
        <dsp:cNvPr id="0" name=""/>
        <dsp:cNvSpPr/>
      </dsp:nvSpPr>
      <dsp:spPr>
        <a:xfrm>
          <a:off x="429418" y="252870"/>
          <a:ext cx="6011862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 обеспечение сбалансированности бюджета поселения;</a:t>
          </a:r>
          <a:endParaRPr lang="ru-RU" sz="2500" kern="1200" dirty="0"/>
        </a:p>
      </dsp:txBody>
      <dsp:txXfrm>
        <a:off x="465444" y="288896"/>
        <a:ext cx="5939810" cy="665948"/>
      </dsp:txXfrm>
    </dsp:sp>
    <dsp:sp modelId="{2516F808-8057-4FE7-8DDC-68DC8626B50D}">
      <dsp:nvSpPr>
        <dsp:cNvPr id="0" name=""/>
        <dsp:cNvSpPr/>
      </dsp:nvSpPr>
      <dsp:spPr>
        <a:xfrm>
          <a:off x="0" y="3527745"/>
          <a:ext cx="85883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E986C5F-46E3-4F9D-94D1-37848C44EF22}">
      <dsp:nvSpPr>
        <dsp:cNvPr id="0" name=""/>
        <dsp:cNvSpPr/>
      </dsp:nvSpPr>
      <dsp:spPr>
        <a:xfrm>
          <a:off x="429418" y="3158745"/>
          <a:ext cx="6011862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повышение роли бюджетной политики для поддержки экономического роста;</a:t>
          </a:r>
          <a:endParaRPr lang="ru-RU" sz="2500" kern="1200" dirty="0"/>
        </a:p>
      </dsp:txBody>
      <dsp:txXfrm>
        <a:off x="465444" y="3194771"/>
        <a:ext cx="5939810" cy="665948"/>
      </dsp:txXfrm>
    </dsp:sp>
    <dsp:sp modelId="{26D6195F-4647-45E5-AC8E-97BF8500481F}">
      <dsp:nvSpPr>
        <dsp:cNvPr id="0" name=""/>
        <dsp:cNvSpPr/>
      </dsp:nvSpPr>
      <dsp:spPr>
        <a:xfrm>
          <a:off x="0" y="4661745"/>
          <a:ext cx="85883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3943586-135C-4559-BDA2-83F5FADDB27B}">
      <dsp:nvSpPr>
        <dsp:cNvPr id="0" name=""/>
        <dsp:cNvSpPr/>
      </dsp:nvSpPr>
      <dsp:spPr>
        <a:xfrm>
          <a:off x="429418" y="4292745"/>
          <a:ext cx="6011862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повышение прозрачности и открытости бюджетного процесса.</a:t>
          </a:r>
          <a:endParaRPr lang="ru-RU" sz="2500" kern="1200" dirty="0"/>
        </a:p>
      </dsp:txBody>
      <dsp:txXfrm>
        <a:off x="465444" y="4328771"/>
        <a:ext cx="5939810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2D992-CF51-4822-897A-14622F340026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B1138-828E-4C1F-B324-FDC2A12CB9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330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739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782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4544" y="-171400"/>
            <a:ext cx="10369152" cy="7272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0"/>
            <a:ext cx="4032448" cy="223224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Северного сельского поселения  </a:t>
            </a:r>
          </a:p>
          <a:p>
            <a:r>
              <a:rPr lang="ru-RU" sz="20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Зимовниковского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района</a:t>
            </a:r>
          </a:p>
          <a:p>
            <a:r>
              <a:rPr lang="ru-RU" sz="20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 2018 год </a:t>
            </a:r>
          </a:p>
          <a:p>
            <a:r>
              <a:rPr lang="ru-RU" sz="20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 плановый период 2019-2020 годов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332656"/>
            <a:ext cx="35283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БЮДЖЕТ</a:t>
            </a:r>
            <a:endParaRPr lang="ru-RU" sz="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00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/>
              <a:t>Основные показатели прогноза социально-экономического развития </a:t>
            </a:r>
            <a:r>
              <a:rPr lang="ru-RU" sz="2200" dirty="0" smtClean="0"/>
              <a:t>Северного сельского </a:t>
            </a:r>
            <a:r>
              <a:rPr lang="ru-RU" sz="2200" dirty="0"/>
              <a:t>поселения на </a:t>
            </a:r>
            <a:r>
              <a:rPr lang="ru-RU" sz="2200" dirty="0" smtClean="0"/>
              <a:t>2018-2020 </a:t>
            </a:r>
            <a:r>
              <a:rPr lang="ru-RU" sz="2200" dirty="0"/>
              <a:t>годы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0288954"/>
              </p:ext>
            </p:extLst>
          </p:nvPr>
        </p:nvGraphicFramePr>
        <p:xfrm>
          <a:off x="304800" y="1554162"/>
          <a:ext cx="8587680" cy="367503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4792"/>
                <a:gridCol w="2376264"/>
                <a:gridCol w="1080120"/>
                <a:gridCol w="1152128"/>
                <a:gridCol w="1224136"/>
                <a:gridCol w="1152128"/>
                <a:gridCol w="1008112"/>
              </a:tblGrid>
              <a:tr h="67908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№ п/п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Показатели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2016 год</a:t>
                      </a:r>
                      <a:r>
                        <a:rPr lang="ru-RU" sz="1400" baseline="0" dirty="0" smtClean="0">
                          <a:latin typeface="+mj-lt"/>
                        </a:rPr>
                        <a:t> (отчет)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2017 год (оценка)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(прогноз)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2019 год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(прогноз)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2020 год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(прогноз)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67908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1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Объем инвестиций (</a:t>
                      </a:r>
                      <a:r>
                        <a:rPr lang="ru-RU" sz="1400" dirty="0" err="1" smtClean="0">
                          <a:latin typeface="+mj-lt"/>
                        </a:rPr>
                        <a:t>тыс.руб</a:t>
                      </a:r>
                      <a:r>
                        <a:rPr lang="ru-RU" sz="1400" dirty="0" smtClean="0">
                          <a:latin typeface="+mj-lt"/>
                        </a:rPr>
                        <a:t>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3679,2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3752,8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3809,1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3877,7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4000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67908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j-lt"/>
                        </a:rPr>
                        <a:t>Фонд заработной платы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(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тыс.руб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42383,5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46796,0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51444,79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53383,1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54467,6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9587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3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Прибыль от сельхозпредприятий (</a:t>
                      </a:r>
                      <a:r>
                        <a:rPr lang="ru-RU" sz="1400" dirty="0" err="1" smtClean="0">
                          <a:latin typeface="+mj-lt"/>
                        </a:rPr>
                        <a:t>тыс.руб</a:t>
                      </a:r>
                      <a:r>
                        <a:rPr lang="ru-RU" sz="1400" dirty="0" smtClean="0">
                          <a:latin typeface="+mj-lt"/>
                        </a:rPr>
                        <a:t>.)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30739,0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34620,4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35700,2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38373,2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42343,2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67908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4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Индекс потребительских цен (процентов)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106,6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104,0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104,0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104,0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104,0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413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6883349"/>
              </p:ext>
            </p:extLst>
          </p:nvPr>
        </p:nvGraphicFramePr>
        <p:xfrm>
          <a:off x="251520" y="188640"/>
          <a:ext cx="868680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42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79208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effectLst/>
              </a:rPr>
              <a:t>Расходы бюджета </a:t>
            </a:r>
            <a:r>
              <a:rPr lang="ru-RU" sz="1800" b="1" dirty="0" smtClean="0">
                <a:effectLst/>
              </a:rPr>
              <a:t> Северного </a:t>
            </a:r>
            <a:r>
              <a:rPr lang="ru-RU" sz="1800" b="1" dirty="0">
                <a:effectLst/>
              </a:rPr>
              <a:t>сельского поселения,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r>
              <a:rPr lang="ru-RU" sz="1800" b="1" dirty="0">
                <a:effectLst/>
              </a:rPr>
              <a:t>формируемые в рамках муниципальных программ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r>
              <a:rPr lang="ru-RU" sz="1800" b="1" dirty="0" smtClean="0">
                <a:effectLst/>
              </a:rPr>
              <a:t>Северного </a:t>
            </a:r>
            <a:r>
              <a:rPr lang="ru-RU" sz="1800" b="1" dirty="0">
                <a:effectLst/>
              </a:rPr>
              <a:t>сельского поселения, и непрограммные расходы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708224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289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3563888" y="278391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73624">
                    <a:lumMod val="75000"/>
                  </a:srgbClr>
                </a:solidFill>
                <a:latin typeface="Arial"/>
              </a:rPr>
              <a:t>Всего </a:t>
            </a:r>
            <a:r>
              <a:rPr lang="ru-RU" sz="1600" b="1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7840,3</a:t>
            </a:r>
            <a:r>
              <a:rPr lang="ru-RU" sz="1600" b="1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 </a:t>
            </a:r>
            <a:r>
              <a:rPr lang="ru-RU" sz="1600" b="1" dirty="0">
                <a:solidFill>
                  <a:srgbClr val="873624">
                    <a:lumMod val="75000"/>
                  </a:srgbClr>
                </a:solidFill>
                <a:latin typeface="Arial"/>
              </a:rPr>
              <a:t>тыс. рублей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050301" y="465313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Национальная </a:t>
            </a:r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оборона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  <a:p>
            <a:pPr lvl="0" algn="ctr"/>
            <a:r>
              <a:rPr lang="ru-RU" sz="160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75,8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1066516" y="465313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Физическая культура и спорт</a:t>
            </a: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30,0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6876256" y="275577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Защита населения и территории от ЧС</a:t>
            </a: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8,5 </a:t>
            </a:r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тыс. рублей</a:t>
            </a: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251520" y="2783916"/>
            <a:ext cx="2160240" cy="14371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Обеспечение деятельности муниципальных учреждений культуры</a:t>
            </a: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1949,9тыс</a:t>
            </a:r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. рублей</a:t>
            </a: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1060588" y="980728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Национальная экономика</a:t>
            </a: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25,0 </a:t>
            </a:r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тыс. рублей</a:t>
            </a: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566132" y="69269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Жилищно-коммунальное хозяйство</a:t>
            </a: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Благоустройство</a:t>
            </a: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1344,6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3566132" y="4869160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Содержание аппарата управления</a:t>
            </a: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4130,0</a:t>
            </a:r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 </a:t>
            </a:r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тыс. рублей</a:t>
            </a:r>
          </a:p>
        </p:txBody>
      </p:sp>
      <p:cxnSp>
        <p:nvCxnSpPr>
          <p:cNvPr id="20" name="Прямая со стрелкой 19"/>
          <p:cNvCxnSpPr>
            <a:stCxn id="5" idx="0"/>
            <a:endCxn id="13" idx="2"/>
          </p:cNvCxnSpPr>
          <p:nvPr/>
        </p:nvCxnSpPr>
        <p:spPr>
          <a:xfrm flipV="1">
            <a:off x="4644008" y="2060848"/>
            <a:ext cx="2244" cy="723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3220828" y="2348880"/>
            <a:ext cx="343060" cy="406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3"/>
          </p:cNvCxnSpPr>
          <p:nvPr/>
        </p:nvCxnSpPr>
        <p:spPr>
          <a:xfrm flipV="1">
            <a:off x="5724128" y="3439852"/>
            <a:ext cx="1080120" cy="28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5" idx="1"/>
          </p:cNvCxnSpPr>
          <p:nvPr/>
        </p:nvCxnSpPr>
        <p:spPr>
          <a:xfrm flipH="1" flipV="1">
            <a:off x="2411760" y="3453922"/>
            <a:ext cx="1152128" cy="14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5" idx="2"/>
          </p:cNvCxnSpPr>
          <p:nvPr/>
        </p:nvCxnSpPr>
        <p:spPr>
          <a:xfrm>
            <a:off x="4644008" y="4152068"/>
            <a:ext cx="0" cy="645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726372" y="4152068"/>
            <a:ext cx="429804" cy="429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3059832" y="4152068"/>
            <a:ext cx="504056" cy="429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5724128" y="2348880"/>
            <a:ext cx="304800" cy="406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Блок-схема: процесс 20"/>
          <p:cNvSpPr/>
          <p:nvPr/>
        </p:nvSpPr>
        <p:spPr>
          <a:xfrm>
            <a:off x="6072198" y="785794"/>
            <a:ext cx="2517430" cy="135732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Другие общегосударственные вопросы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53,0 </a:t>
            </a:r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86552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4070" y="-99392"/>
            <a:ext cx="9326631" cy="6994973"/>
          </a:xfrm>
        </p:spPr>
      </p:pic>
    </p:spTree>
    <p:extLst>
      <p:ext uri="{BB962C8B-B14F-4D97-AF65-F5344CB8AC3E}">
        <p14:creationId xmlns:p14="http://schemas.microsoft.com/office/powerpoint/2010/main" xmlns="" val="247150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14346" y="0"/>
            <a:ext cx="10072024" cy="7382013"/>
          </a:xfrm>
          <a:prstGeom prst="rect">
            <a:avLst/>
          </a:prstGeom>
          <a:ln>
            <a:solidFill>
              <a:schemeClr val="bg2"/>
            </a:solidFill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856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51216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Constantia"/>
                <a:ea typeface="Constantia"/>
                <a:cs typeface="Times New Roman"/>
              </a:rPr>
              <a:t>Основа формирования бюджета </a:t>
            </a: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/>
            </a:r>
            <a:br>
              <a:rPr lang="ru-RU" sz="2000" b="1" dirty="0" smtClean="0">
                <a:latin typeface="Constantia"/>
                <a:ea typeface="Constantia"/>
                <a:cs typeface="Times New Roman"/>
              </a:rPr>
            </a:b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>Северного </a:t>
            </a:r>
            <a:r>
              <a:rPr lang="ru-RU" sz="2000" b="1" dirty="0">
                <a:latin typeface="Constantia"/>
                <a:ea typeface="Constantia"/>
                <a:cs typeface="Times New Roman"/>
              </a:rPr>
              <a:t>сельского поселения </a:t>
            </a: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/>
            </a:r>
            <a:br>
              <a:rPr lang="ru-RU" sz="2000" b="1" dirty="0" smtClean="0">
                <a:latin typeface="Constantia"/>
                <a:ea typeface="Constantia"/>
                <a:cs typeface="Times New Roman"/>
              </a:rPr>
            </a:br>
            <a:r>
              <a:rPr lang="ru-RU" sz="1400" b="1" dirty="0" smtClean="0">
                <a:latin typeface="Constantia"/>
                <a:ea typeface="Constantia"/>
                <a:cs typeface="Times New Roman"/>
              </a:rPr>
              <a:t>на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 2018 </a:t>
            </a:r>
            <a:r>
              <a:rPr lang="ru-RU" sz="1600" b="1" dirty="0">
                <a:latin typeface="Constantia"/>
                <a:ea typeface="Constantia"/>
                <a:cs typeface="Times New Roman"/>
              </a:rPr>
              <a:t>год </a:t>
            </a:r>
            <a:r>
              <a:rPr lang="ru-RU" sz="1600" b="1" dirty="0" smtClean="0">
                <a:latin typeface="Constantia"/>
                <a:ea typeface="Constantia"/>
                <a:cs typeface="Times New Roman"/>
              </a:rPr>
              <a:t>и </a:t>
            </a:r>
            <a:r>
              <a:rPr lang="ru-RU" sz="1600" b="1" dirty="0">
                <a:latin typeface="Constantia"/>
                <a:ea typeface="Constantia"/>
                <a:cs typeface="Times New Roman"/>
              </a:rPr>
              <a:t>плановый период </a:t>
            </a:r>
            <a:r>
              <a:rPr lang="ru-RU" sz="1600" b="1" dirty="0" smtClean="0">
                <a:latin typeface="Constantia"/>
                <a:ea typeface="Constantia"/>
                <a:cs typeface="Times New Roman"/>
              </a:rPr>
              <a:t>2019 </a:t>
            </a:r>
            <a:r>
              <a:rPr lang="ru-RU" sz="1600" b="1" dirty="0">
                <a:latin typeface="Constantia"/>
                <a:ea typeface="Constantia"/>
                <a:cs typeface="Times New Roman"/>
              </a:rPr>
              <a:t>и </a:t>
            </a:r>
            <a:r>
              <a:rPr lang="ru-RU" sz="1600" b="1" dirty="0" smtClean="0">
                <a:latin typeface="Constantia"/>
                <a:ea typeface="Constantia"/>
                <a:cs typeface="Times New Roman"/>
              </a:rPr>
              <a:t>2020 годов</a:t>
            </a: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>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rgbClr val="000000"/>
                </a:solidFill>
                <a:latin typeface="Constantia"/>
                <a:ea typeface="Constantia"/>
              </a:rPr>
              <a:t>Прогноз социально-экономического развития </a:t>
            </a:r>
            <a:r>
              <a:rPr lang="ru-RU" sz="1800" b="1" dirty="0" smtClean="0">
                <a:solidFill>
                  <a:srgbClr val="000000"/>
                </a:solidFill>
                <a:latin typeface="Constantia"/>
                <a:ea typeface="Constantia"/>
              </a:rPr>
              <a:t>Северного сельского </a:t>
            </a:r>
            <a:r>
              <a:rPr lang="ru-RU" sz="1800" b="1" dirty="0">
                <a:solidFill>
                  <a:srgbClr val="000000"/>
                </a:solidFill>
                <a:latin typeface="Constantia"/>
                <a:ea typeface="Constantia"/>
              </a:rPr>
              <a:t>поселения на </a:t>
            </a:r>
            <a:r>
              <a:rPr lang="ru-RU" sz="1800" b="1" dirty="0" smtClean="0">
                <a:solidFill>
                  <a:srgbClr val="000000"/>
                </a:solidFill>
                <a:latin typeface="Constantia"/>
                <a:ea typeface="Constantia"/>
              </a:rPr>
              <a:t>2018-20120годы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(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Постановление  Администрации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Северного сельского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поселения </a:t>
            </a:r>
            <a:r>
              <a:rPr lang="ru-RU" sz="1800" b="1" dirty="0" err="1" smtClean="0">
                <a:latin typeface="Constantia"/>
                <a:ea typeface="Constantia"/>
                <a:cs typeface="Times New Roman"/>
              </a:rPr>
              <a:t>Зимовниковского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района от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27.10.2017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№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40)</a:t>
            </a:r>
          </a:p>
          <a:p>
            <a:pPr>
              <a:spcAft>
                <a:spcPts val="0"/>
              </a:spcAft>
            </a:pPr>
            <a:r>
              <a:rPr lang="ru-RU" sz="1800" b="1" dirty="0">
                <a:latin typeface="Constantia"/>
                <a:ea typeface="Constantia"/>
                <a:cs typeface="Times New Roman"/>
              </a:rPr>
              <a:t>Основные направления бюджетной и налоговой политики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Северного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сельского поселения на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2018-2020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годы (Постановление Администрации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 Северного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сельского поселения от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12.10.2017 №65/1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latin typeface="Constantia"/>
                <a:ea typeface="Constantia"/>
                <a:cs typeface="Times New Roman"/>
              </a:rPr>
              <a:t>Муниципальные программы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Северного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сельского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поселения(проекты изменений в них)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200" dirty="0">
              <a:latin typeface="Constantia"/>
              <a:ea typeface="Constantia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1800" dirty="0">
              <a:latin typeface="Constantia"/>
              <a:ea typeface="Constantia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968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r>
              <a:rPr lang="ru-RU" sz="1800" b="1" dirty="0">
                <a:effectLst/>
              </a:rPr>
              <a:t>Бюджет на </a:t>
            </a:r>
            <a:r>
              <a:rPr lang="ru-RU" sz="1800" b="1" dirty="0" smtClean="0">
                <a:effectLst/>
              </a:rPr>
              <a:t>2018 </a:t>
            </a:r>
            <a:r>
              <a:rPr lang="ru-RU" sz="1800" b="1" dirty="0">
                <a:effectLst/>
              </a:rPr>
              <a:t>год и на плановый период </a:t>
            </a:r>
            <a:r>
              <a:rPr lang="ru-RU" sz="1800" b="1" dirty="0" smtClean="0">
                <a:effectLst/>
              </a:rPr>
              <a:t>2019 </a:t>
            </a:r>
            <a:r>
              <a:rPr lang="ru-RU" sz="1800" b="1" dirty="0">
                <a:effectLst/>
              </a:rPr>
              <a:t>и </a:t>
            </a:r>
            <a:r>
              <a:rPr lang="ru-RU" sz="1800" b="1" dirty="0" smtClean="0">
                <a:effectLst/>
              </a:rPr>
              <a:t>2020 годов </a:t>
            </a:r>
            <a:r>
              <a:rPr lang="ru-RU" sz="1800" b="1" dirty="0">
                <a:effectLst/>
              </a:rPr>
              <a:t>направлен на решение следующих ключевых задач: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7628489"/>
              </p:ext>
            </p:extLst>
          </p:nvPr>
        </p:nvGraphicFramePr>
        <p:xfrm>
          <a:off x="304800" y="1124745"/>
          <a:ext cx="8588375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533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параметры решения «О бюджете 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Северного  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2000" cap="none" dirty="0" err="1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Зимовниковского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района на 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годов»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7706285"/>
              </p:ext>
            </p:extLst>
          </p:nvPr>
        </p:nvGraphicFramePr>
        <p:xfrm>
          <a:off x="251520" y="1052736"/>
          <a:ext cx="8712968" cy="563241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42610"/>
                <a:gridCol w="1262920"/>
                <a:gridCol w="982903"/>
                <a:gridCol w="1008112"/>
                <a:gridCol w="816879"/>
                <a:gridCol w="1135324"/>
                <a:gridCol w="935791"/>
                <a:gridCol w="928429"/>
              </a:tblGrid>
              <a:tr h="5760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</a:rPr>
                        <a:t>Показатель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(первоначально утвержденный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</a:tr>
              <a:tr h="1149304">
                <a:tc v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собрания депутатов Северного сельского поселения от 29.12.2016 №18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2017,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2018,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2019,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7840,3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6326,5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4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2236,7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3080,5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3103,2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3119,4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4759,8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3207,1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Расходы, всего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7840,3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6326,5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Дефицит(-), профицит (+),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243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Источники финансирования дефицита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194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073" y="260648"/>
            <a:ext cx="8686800" cy="72008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effectLst/>
              </a:rPr>
              <a:t>Основные параметры бюджета </a:t>
            </a:r>
            <a:r>
              <a:rPr lang="ru-RU" sz="1800" b="1" dirty="0" smtClean="0">
                <a:effectLst/>
              </a:rPr>
              <a:t>Северного  </a:t>
            </a:r>
            <a:r>
              <a:rPr lang="ru-RU" sz="1800" b="1" dirty="0">
                <a:effectLst/>
              </a:rPr>
              <a:t>сельского поселения на </a:t>
            </a:r>
            <a:r>
              <a:rPr lang="ru-RU" sz="1800" b="1" dirty="0" smtClean="0">
                <a:effectLst/>
              </a:rPr>
              <a:t>2018 </a:t>
            </a:r>
            <a:r>
              <a:rPr lang="ru-RU" sz="1800" b="1" dirty="0">
                <a:effectLst/>
              </a:rPr>
              <a:t>год</a:t>
            </a:r>
            <a:endParaRPr lang="ru-RU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257722734"/>
              </p:ext>
            </p:extLst>
          </p:nvPr>
        </p:nvGraphicFramePr>
        <p:xfrm>
          <a:off x="304800" y="1268413"/>
          <a:ext cx="4191000" cy="551168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91000"/>
              </a:tblGrid>
              <a:tr h="79243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Доходы бюджета:</a:t>
                      </a:r>
                    </a:p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7840,3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Налог на доходы физических лиц</a:t>
                      </a:r>
                      <a:endParaRPr lang="ru-RU" sz="16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Constanti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 401,5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6644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Налоги на совокупный доход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793,9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Налоги на имущество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cs typeface="Times New Roman"/>
                        </a:rPr>
                        <a:t>1821,7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836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Дотации из областного бюджета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cs typeface="Times New Roman"/>
                        </a:rPr>
                        <a:t>3989,9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Субвенции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76,0</a:t>
                      </a:r>
                      <a:endParaRPr lang="ru-RU" sz="18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Иные трансферты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cs typeface="Times New Roman"/>
                        </a:rPr>
                        <a:t>694,0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292018099"/>
              </p:ext>
            </p:extLst>
          </p:nvPr>
        </p:nvGraphicFramePr>
        <p:xfrm>
          <a:off x="4648200" y="1268413"/>
          <a:ext cx="4343400" cy="5521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</a:tblGrid>
              <a:tr h="7204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Расходы бюджета</a:t>
                      </a:r>
                      <a:endParaRPr lang="ru-RU" sz="14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7840,3</a:t>
                      </a:r>
                      <a:endParaRPr lang="ru-RU" b="0" dirty="0"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экономика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25,0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безопасность и правоохранительная деятельность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8,5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Физическая культура и спорт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30,0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Культура и кинематография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2143,4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Жилищно-коммунальное хозяйство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1344,6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оборона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75,8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Иные расходы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4213,0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176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доходов бюджета поселения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25910146"/>
              </p:ext>
            </p:extLst>
          </p:nvPr>
        </p:nvGraphicFramePr>
        <p:xfrm>
          <a:off x="304800" y="1340768"/>
          <a:ext cx="8686800" cy="4968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870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8488664"/>
              </p:ext>
            </p:extLst>
          </p:nvPr>
        </p:nvGraphicFramePr>
        <p:xfrm>
          <a:off x="304800" y="260648"/>
          <a:ext cx="8686800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0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510</TotalTime>
  <Words>513</Words>
  <Application>Microsoft Office PowerPoint</Application>
  <PresentationFormat>Экран (4:3)</PresentationFormat>
  <Paragraphs>172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Основа формирования бюджета  Северного сельского поселения  на 2018 год и плановый период 2019 и 2020 годов:</vt:lpstr>
      <vt:lpstr>Бюджет на 2018 год и на плановый период 2019 и 2020 годов направлен на решение следующих ключевых задач:</vt:lpstr>
      <vt:lpstr>Основные параметры решения «О бюджете Северного  сельского поселения Зимовниковского  района на 2018 год и на плановый период 2019 и 2020 годов»</vt:lpstr>
      <vt:lpstr>Основные параметры бюджета Северного  сельского поселения на 2018 год</vt:lpstr>
      <vt:lpstr>Динамика доходов бюджета поселения </vt:lpstr>
      <vt:lpstr>Слайд 9</vt:lpstr>
      <vt:lpstr>Основные показатели прогноза социально-экономического развития Северного сельского поселения на 2018-2020 годы </vt:lpstr>
      <vt:lpstr>Слайд 11</vt:lpstr>
      <vt:lpstr>Расходы бюджета  Северного сельского поселения, формируемые в рамках муниципальных программ Северного сельского поселения, и непрограммные расходы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Ковалевского сельского поселения</dc:title>
  <dc:creator>1</dc:creator>
  <cp:lastModifiedBy>user</cp:lastModifiedBy>
  <cp:revision>51</cp:revision>
  <dcterms:created xsi:type="dcterms:W3CDTF">2017-02-28T06:13:23Z</dcterms:created>
  <dcterms:modified xsi:type="dcterms:W3CDTF">2018-02-16T12:09:05Z</dcterms:modified>
</cp:coreProperties>
</file>